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4418" r:id="rId2"/>
    <p:sldMasterId id="2147484431" r:id="rId3"/>
    <p:sldMasterId id="2147487351" r:id="rId4"/>
  </p:sldMasterIdLst>
  <p:notesMasterIdLst>
    <p:notesMasterId r:id="rId112"/>
  </p:notesMasterIdLst>
  <p:handoutMasterIdLst>
    <p:handoutMasterId r:id="rId113"/>
  </p:handoutMasterIdLst>
  <p:sldIdLst>
    <p:sldId id="321" r:id="rId5"/>
    <p:sldId id="894" r:id="rId6"/>
    <p:sldId id="500" r:id="rId7"/>
    <p:sldId id="694" r:id="rId8"/>
    <p:sldId id="902" r:id="rId9"/>
    <p:sldId id="903" r:id="rId10"/>
    <p:sldId id="734" r:id="rId11"/>
    <p:sldId id="410" r:id="rId12"/>
    <p:sldId id="411" r:id="rId13"/>
    <p:sldId id="412" r:id="rId14"/>
    <p:sldId id="413" r:id="rId15"/>
    <p:sldId id="414" r:id="rId16"/>
    <p:sldId id="735" r:id="rId17"/>
    <p:sldId id="510" r:id="rId18"/>
    <p:sldId id="524" r:id="rId19"/>
    <p:sldId id="525" r:id="rId20"/>
    <p:sldId id="482" r:id="rId21"/>
    <p:sldId id="527" r:id="rId22"/>
    <p:sldId id="511" r:id="rId23"/>
    <p:sldId id="539" r:id="rId24"/>
    <p:sldId id="528" r:id="rId25"/>
    <p:sldId id="562" r:id="rId26"/>
    <p:sldId id="561" r:id="rId27"/>
    <p:sldId id="737" r:id="rId28"/>
    <p:sldId id="567" r:id="rId29"/>
    <p:sldId id="568" r:id="rId30"/>
    <p:sldId id="569" r:id="rId31"/>
    <p:sldId id="570" r:id="rId32"/>
    <p:sldId id="571" r:id="rId33"/>
    <p:sldId id="529" r:id="rId34"/>
    <p:sldId id="530" r:id="rId35"/>
    <p:sldId id="531" r:id="rId36"/>
    <p:sldId id="738" r:id="rId37"/>
    <p:sldId id="484" r:id="rId38"/>
    <p:sldId id="507" r:id="rId39"/>
    <p:sldId id="485" r:id="rId40"/>
    <p:sldId id="683" r:id="rId41"/>
    <p:sldId id="487" r:id="rId42"/>
    <p:sldId id="486" r:id="rId43"/>
    <p:sldId id="574" r:id="rId44"/>
    <p:sldId id="575" r:id="rId45"/>
    <p:sldId id="576" r:id="rId46"/>
    <p:sldId id="620" r:id="rId47"/>
    <p:sldId id="621" r:id="rId48"/>
    <p:sldId id="622" r:id="rId49"/>
    <p:sldId id="623" r:id="rId50"/>
    <p:sldId id="624" r:id="rId51"/>
    <p:sldId id="684" r:id="rId52"/>
    <p:sldId id="625" r:id="rId53"/>
    <p:sldId id="626" r:id="rId54"/>
    <p:sldId id="627" r:id="rId55"/>
    <p:sldId id="628" r:id="rId56"/>
    <p:sldId id="629" r:id="rId57"/>
    <p:sldId id="630" r:id="rId58"/>
    <p:sldId id="688" r:id="rId59"/>
    <p:sldId id="631" r:id="rId60"/>
    <p:sldId id="889" r:id="rId61"/>
    <p:sldId id="890" r:id="rId62"/>
    <p:sldId id="891" r:id="rId63"/>
    <p:sldId id="892" r:id="rId64"/>
    <p:sldId id="893" r:id="rId65"/>
    <p:sldId id="898" r:id="rId66"/>
    <p:sldId id="899" r:id="rId67"/>
    <p:sldId id="639" r:id="rId68"/>
    <p:sldId id="640" r:id="rId69"/>
    <p:sldId id="641" r:id="rId70"/>
    <p:sldId id="642" r:id="rId71"/>
    <p:sldId id="644" r:id="rId72"/>
    <p:sldId id="647" r:id="rId73"/>
    <p:sldId id="648" r:id="rId74"/>
    <p:sldId id="649" r:id="rId75"/>
    <p:sldId id="650" r:id="rId76"/>
    <p:sldId id="653" r:id="rId77"/>
    <p:sldId id="654" r:id="rId78"/>
    <p:sldId id="691" r:id="rId79"/>
    <p:sldId id="692" r:id="rId80"/>
    <p:sldId id="655" r:id="rId81"/>
    <p:sldId id="656" r:id="rId82"/>
    <p:sldId id="886" r:id="rId83"/>
    <p:sldId id="657" r:id="rId84"/>
    <p:sldId id="658" r:id="rId85"/>
    <p:sldId id="659" r:id="rId86"/>
    <p:sldId id="698" r:id="rId87"/>
    <p:sldId id="896" r:id="rId88"/>
    <p:sldId id="660" r:id="rId89"/>
    <p:sldId id="661" r:id="rId90"/>
    <p:sldId id="662" r:id="rId91"/>
    <p:sldId id="663" r:id="rId92"/>
    <p:sldId id="664" r:id="rId93"/>
    <p:sldId id="665" r:id="rId94"/>
    <p:sldId id="881" r:id="rId95"/>
    <p:sldId id="900" r:id="rId96"/>
    <p:sldId id="882" r:id="rId97"/>
    <p:sldId id="705" r:id="rId98"/>
    <p:sldId id="706" r:id="rId99"/>
    <p:sldId id="707" r:id="rId100"/>
    <p:sldId id="708" r:id="rId101"/>
    <p:sldId id="709" r:id="rId102"/>
    <p:sldId id="710" r:id="rId103"/>
    <p:sldId id="711" r:id="rId104"/>
    <p:sldId id="712" r:id="rId105"/>
    <p:sldId id="713" r:id="rId106"/>
    <p:sldId id="901" r:id="rId107"/>
    <p:sldId id="884" r:id="rId108"/>
    <p:sldId id="883" r:id="rId109"/>
    <p:sldId id="695" r:id="rId110"/>
    <p:sldId id="699" r:id="rId111"/>
  </p:sldIdLst>
  <p:sldSz cx="9144000" cy="6858000" type="screen4x3"/>
  <p:notesSz cx="7315200" cy="96012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00"/>
    <a:srgbClr val="DDDDDD"/>
    <a:srgbClr val="FFCCFF"/>
    <a:srgbClr val="FF99CC"/>
    <a:srgbClr val="CCFFFF"/>
    <a:srgbClr val="33CCCC"/>
    <a:srgbClr val="FF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20"/>
    <p:restoredTop sz="93773"/>
  </p:normalViewPr>
  <p:slideViewPr>
    <p:cSldViewPr snapToGrid="0">
      <p:cViewPr varScale="1">
        <p:scale>
          <a:sx n="132" d="100"/>
          <a:sy n="132" d="100"/>
        </p:scale>
        <p:origin x="122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8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tableStyles" Target="tableStyle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handoutMaster" Target="handoutMasters/handoutMaster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1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/>
            </a:lvl1pPr>
          </a:lstStyle>
          <a:p>
            <a:fld id="{F6257239-33D5-F549-BC93-C3641A07A4D6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2188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60888"/>
            <a:ext cx="53625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/>
            </a:lvl1pPr>
          </a:lstStyle>
          <a:p>
            <a:fld id="{026DFE79-6D76-7F43-A653-56A6E46EF23F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5ACB81D-9DB0-E249-A6D8-CDD15F221E7F}" type="slidenum">
              <a:rPr lang="en-US" altLang="x-none" sz="1200"/>
              <a:pPr/>
              <a:t>1</a:t>
            </a:fld>
            <a:endParaRPr lang="en-US" altLang="x-none" sz="12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ctr" defTabSz="9572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 defTabSz="9572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 defTabSz="9572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 defTabSz="9572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 defTabSz="9572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fld id="{32B4D288-1ECA-4A4A-BE02-D21EDBA34D1C}" type="slidenum">
              <a:rPr lang="en-US" altLang="x-none" sz="1300"/>
              <a:pPr algn="r"/>
              <a:t>12</a:t>
            </a:fld>
            <a:endParaRPr lang="en-US" altLang="x-none" sz="1300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3213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fld id="{0C78A131-10E1-674D-9A15-BCDAADCC0292}" type="slidenum">
              <a:rPr lang="en-US" altLang="x-none" sz="1200">
                <a:solidFill>
                  <a:srgbClr val="000000"/>
                </a:solidFill>
              </a:rPr>
              <a:pPr algn="r"/>
              <a:t>13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808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09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0987" cy="4319587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6320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fld id="{16499C0D-7060-554C-A761-8568A1B83355}" type="slidenum">
              <a:rPr lang="en-US" altLang="x-none" sz="1200">
                <a:solidFill>
                  <a:srgbClr val="000000"/>
                </a:solidFill>
              </a:rPr>
              <a:pPr algn="r"/>
              <a:t>14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480" tIns="48240" rIns="96480" bIns="48240" anchor="b"/>
          <a:lstStyle>
            <a:lvl1pPr algn="ctr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>
              <a:buSzPct val="100000"/>
            </a:pPr>
            <a:fld id="{7EE6951C-6103-504D-8F48-B35A4916C391}" type="slidenum">
              <a:rPr lang="en-US" altLang="x-none" sz="1300">
                <a:solidFill>
                  <a:srgbClr val="000000"/>
                </a:solidFill>
              </a:rPr>
              <a:pPr algn="r">
                <a:buSzPct val="100000"/>
              </a:pPr>
              <a:t>14</a:t>
            </a:fld>
            <a:endParaRPr lang="en-US" altLang="x-none" sz="1300">
              <a:solidFill>
                <a:srgbClr val="000000"/>
              </a:solidFill>
            </a:endParaRPr>
          </a:p>
        </p:txBody>
      </p:sp>
      <p:sp>
        <p:nvSpPr>
          <p:cNvPr id="829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0987" cy="4319587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:syntax on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~/.vimrc</a:t>
            </a:r>
          </a:p>
        </p:txBody>
      </p:sp>
    </p:spTree>
    <p:extLst>
      <p:ext uri="{BB962C8B-B14F-4D97-AF65-F5344CB8AC3E}">
        <p14:creationId xmlns:p14="http://schemas.microsoft.com/office/powerpoint/2010/main" val="2398017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fld id="{472D1175-4DA0-7246-8300-4D49349C55C8}" type="slidenum">
              <a:rPr lang="en-US" altLang="x-none" sz="1200">
                <a:solidFill>
                  <a:srgbClr val="000000"/>
                </a:solidFill>
              </a:rPr>
              <a:pPr algn="r"/>
              <a:t>15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480" tIns="48240" rIns="96480" bIns="48240" anchor="b"/>
          <a:lstStyle>
            <a:lvl1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fld id="{7960BE70-CE0F-D74E-8D81-F73BE3955E65}" type="slidenum">
              <a:rPr lang="en-US" altLang="x-none" sz="1300">
                <a:solidFill>
                  <a:srgbClr val="000000"/>
                </a:solidFill>
              </a:rPr>
              <a:pPr algn="r"/>
              <a:t>15</a:t>
            </a:fld>
            <a:endParaRPr lang="en-US" altLang="x-none" sz="1300">
              <a:solidFill>
                <a:srgbClr val="000000"/>
              </a:solidFill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0987" cy="4319587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0353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fld id="{5179B9CA-AE67-8A43-8E5E-FA8993A1DC6B}" type="slidenum">
              <a:rPr lang="en-US" altLang="x-none" sz="1200">
                <a:solidFill>
                  <a:srgbClr val="000000"/>
                </a:solidFill>
              </a:rPr>
              <a:pPr algn="r"/>
              <a:t>16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88067" name="Text Box 1"/>
          <p:cNvSpPr txBox="1">
            <a:spLocks noChangeArrowheads="1"/>
          </p:cNvSpPr>
          <p:nvPr/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480" tIns="48240" rIns="96480" bIns="48240" anchor="b"/>
          <a:lstStyle>
            <a:lvl1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fld id="{094BE1ED-52DA-6C48-BD66-4CDA47C04CC8}" type="slidenum">
              <a:rPr lang="en-US" altLang="x-none" sz="1300">
                <a:solidFill>
                  <a:srgbClr val="000000"/>
                </a:solidFill>
              </a:rPr>
              <a:pPr algn="r"/>
              <a:t>16</a:t>
            </a:fld>
            <a:endParaRPr lang="en-US" altLang="x-none" sz="1300">
              <a:solidFill>
                <a:srgbClr val="000000"/>
              </a:solidFill>
            </a:endParaRPr>
          </a:p>
        </p:txBody>
      </p:sp>
      <p:sp>
        <p:nvSpPr>
          <p:cNvPr id="880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80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0987" cy="4319587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387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fld id="{89681629-A022-DD4C-84D8-0C70B9C39AFE}" type="slidenum">
              <a:rPr lang="en-US" altLang="x-none" sz="1200">
                <a:solidFill>
                  <a:srgbClr val="000000"/>
                </a:solidFill>
              </a:rPr>
              <a:pPr algn="r"/>
              <a:t>19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1139" name="Text Box 1"/>
          <p:cNvSpPr txBox="1">
            <a:spLocks noChangeArrowheads="1"/>
          </p:cNvSpPr>
          <p:nvPr/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480" tIns="48240" rIns="96480" bIns="48240" anchor="b"/>
          <a:lstStyle>
            <a:lvl1pPr algn="ctr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>
              <a:buSzPct val="100000"/>
            </a:pPr>
            <a:fld id="{1FAC3D23-555D-0D41-B893-BD4622F44CF3}" type="slidenum">
              <a:rPr lang="en-US" altLang="x-none" sz="1300">
                <a:solidFill>
                  <a:srgbClr val="000000"/>
                </a:solidFill>
              </a:rPr>
              <a:pPr algn="r">
                <a:buSzPct val="100000"/>
              </a:pPr>
              <a:t>19</a:t>
            </a:fld>
            <a:endParaRPr lang="en-US" altLang="x-none" sz="1300">
              <a:solidFill>
                <a:srgbClr val="000000"/>
              </a:solidFill>
            </a:endParaRPr>
          </a:p>
        </p:txBody>
      </p:sp>
      <p:sp>
        <p:nvSpPr>
          <p:cNvPr id="911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11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0987" cy="4319587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8675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4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x-none" dirty="0">
                <a:latin typeface="Times New Roman" charset="0"/>
                <a:ea typeface="ＭＳ Ｐゴシック" charset="-128"/>
              </a:rPr>
              <a:t>The book as a program analogy: need to write chapter name, paragraph name, before you can write a sentence.</a:t>
            </a:r>
          </a:p>
        </p:txBody>
      </p:sp>
      <p:sp>
        <p:nvSpPr>
          <p:cNvPr id="952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fld id="{C3ECE5D4-6985-924B-A55D-AA39A0F66BE2}" type="slidenum">
              <a:rPr lang="en-US" altLang="x-none" sz="1200"/>
              <a:pPr algn="r"/>
              <a:t>20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3730900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7" tIns="48328" rIns="96657" bIns="48328" anchor="b"/>
          <a:lstStyle>
            <a:lvl1pPr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8429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8429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8429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8429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fld id="{4F6169FD-EE53-AE4E-827C-744178A1A0DD}" type="slidenum">
              <a:rPr lang="en-US" altLang="x-none" sz="1300"/>
              <a:pPr algn="r"/>
              <a:t>21</a:t>
            </a:fld>
            <a:endParaRPr lang="en-US" altLang="x-none" sz="1300"/>
          </a:p>
        </p:txBody>
      </p:sp>
      <p:sp>
        <p:nvSpPr>
          <p:cNvPr id="97283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>
            <a:lvl1pPr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8429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8429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8429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8429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525"/>
              </a:spcBef>
            </a:pPr>
            <a:endParaRPr lang="x-none" altLang="x-none" sz="2100">
              <a:latin typeface="Verdana" charset="0"/>
            </a:endParaRPr>
          </a:p>
        </p:txBody>
      </p:sp>
      <p:sp>
        <p:nvSpPr>
          <p:cNvPr id="97284" name="Rectangle 3"/>
          <p:cNvSpPr>
            <a:spLocks noGrp="1" noChangeArrowheads="1"/>
          </p:cNvSpPr>
          <p:nvPr>
            <p:ph type="body"/>
          </p:nvPr>
        </p:nvSpPr>
        <p:spPr>
          <a:xfrm>
            <a:off x="976313" y="4560888"/>
            <a:ext cx="5360987" cy="4319587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4395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fld id="{2DBD3E77-240C-604B-81F7-621772877E40}" type="slidenum">
              <a:rPr lang="en-US" altLang="x-none" sz="1200"/>
              <a:pPr algn="r"/>
              <a:t>22</a:t>
            </a:fld>
            <a:endParaRPr lang="en-US" altLang="x-none" sz="1200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2843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fld id="{95F74D9A-04F0-6B43-854D-63D6BA711D09}" type="slidenum">
              <a:rPr lang="en-US" altLang="x-none" sz="1200">
                <a:solidFill>
                  <a:srgbClr val="000000"/>
                </a:solidFill>
              </a:rPr>
              <a:pPr algn="r"/>
              <a:t>23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x-none" dirty="0">
                <a:latin typeface="Times New Roman" charset="0"/>
                <a:ea typeface="ＭＳ Ｐゴシック" charset="-128"/>
              </a:rPr>
              <a:t>The top-down view is good because we can read at the bigger picture. Hence small details do not change our understanding. For example, removing ; {</a:t>
            </a:r>
          </a:p>
          <a:p>
            <a:r>
              <a:rPr lang="en-US" altLang="x-none" dirty="0">
                <a:latin typeface="Times New Roman" charset="0"/>
                <a:ea typeface="ＭＳ Ｐゴシック" charset="-128"/>
              </a:rPr>
              <a:t> Computers are stupid and hence read without a bigger picture. You can think we read in 2D and computer in 1D (scan sequentially)</a:t>
            </a:r>
          </a:p>
        </p:txBody>
      </p:sp>
    </p:spTree>
    <p:extLst>
      <p:ext uri="{BB962C8B-B14F-4D97-AF65-F5344CB8AC3E}">
        <p14:creationId xmlns:p14="http://schemas.microsoft.com/office/powerpoint/2010/main" val="1594731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02B4210-2A7F-9A46-8CBF-E2BBB4AFDEE3}" type="slidenum">
              <a:rPr lang="en-US" altLang="x-none" sz="1200">
                <a:solidFill>
                  <a:srgbClr val="000000"/>
                </a:solidFill>
              </a:rPr>
              <a:pPr/>
              <a:t>2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292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fld id="{AC3AEE5B-3AAB-0F43-A3A4-AE88E39DE723}" type="slidenum">
              <a:rPr lang="en-US" altLang="x-none" sz="1200">
                <a:solidFill>
                  <a:srgbClr val="000000"/>
                </a:solidFill>
              </a:rPr>
              <a:pPr algn="r"/>
              <a:t>24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The top-down view is good because we can read at the bigger picture. Hence small details do not change our understanding. For example, removing ; {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 Computers are stupid and hence read without a bigger picture. You can think we read in 2D and computer in 1D (scan sequentially)</a:t>
            </a:r>
          </a:p>
        </p:txBody>
      </p:sp>
    </p:spTree>
    <p:extLst>
      <p:ext uri="{BB962C8B-B14F-4D97-AF65-F5344CB8AC3E}">
        <p14:creationId xmlns:p14="http://schemas.microsoft.com/office/powerpoint/2010/main" val="3100013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fld id="{C8A06A40-364D-2D44-A95C-3843CF11EEC2}" type="slidenum">
              <a:rPr lang="en-US" altLang="x-none" sz="1200">
                <a:solidFill>
                  <a:srgbClr val="000000"/>
                </a:solidFill>
              </a:rPr>
              <a:pPr algn="r"/>
              <a:t>25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18787" name="Text Box 1"/>
          <p:cNvSpPr txBox="1">
            <a:spLocks noChangeArrowheads="1"/>
          </p:cNvSpPr>
          <p:nvPr/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480" tIns="48240" rIns="96480" bIns="48240" anchor="b"/>
          <a:lstStyle>
            <a:lvl1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fld id="{B591838D-3389-6E46-8536-F6FD957069E2}" type="slidenum">
              <a:rPr lang="en-US" altLang="x-none" sz="1200">
                <a:solidFill>
                  <a:srgbClr val="000000"/>
                </a:solidFill>
              </a:rPr>
              <a:pPr algn="r"/>
              <a:t>25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187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87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0987" cy="4319587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5743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 defTabSz="966788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fld id="{40EDBC0A-7498-A244-8040-A6D398645687}" type="slidenum">
              <a:rPr lang="en-US" altLang="x-none" sz="1200">
                <a:solidFill>
                  <a:srgbClr val="000000"/>
                </a:solidFill>
              </a:rPr>
              <a:pPr algn="r"/>
              <a:t>26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0835" name="Text Box 1"/>
          <p:cNvSpPr txBox="1">
            <a:spLocks noChangeArrowheads="1"/>
          </p:cNvSpPr>
          <p:nvPr/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480" tIns="48240" rIns="96480" bIns="48240" anchor="b"/>
          <a:lstStyle>
            <a:lvl1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fld id="{6F083D27-CFA2-014A-80FA-76740D03BE0C}" type="slidenum">
              <a:rPr lang="en-US" altLang="x-none" sz="1200">
                <a:solidFill>
                  <a:srgbClr val="000000"/>
                </a:solidFill>
              </a:rPr>
              <a:pPr algn="r"/>
              <a:t>26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08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08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0987" cy="4319587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4835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fld id="{7DBAB4BA-0339-1B49-9C78-9FB2FED379A9}" type="slidenum">
              <a:rPr lang="en-US" altLang="x-none" sz="1200">
                <a:solidFill>
                  <a:srgbClr val="000000"/>
                </a:solidFill>
              </a:rPr>
              <a:pPr algn="r"/>
              <a:t>28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0187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 defTabSz="9667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fld id="{F892B287-CDAF-0F42-B37F-5DDB008306A5}" type="slidenum">
              <a:rPr lang="en-US" altLang="x-none" sz="1200">
                <a:solidFill>
                  <a:srgbClr val="000000"/>
                </a:solidFill>
              </a:rPr>
              <a:pPr algn="r"/>
              <a:t>29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43127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 txBox="1">
            <a:spLocks noGrp="1" noChangeArrowheads="1"/>
          </p:cNvSpPr>
          <p:nvPr/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7" tIns="48328" rIns="96657" bIns="48328" anchor="b"/>
          <a:lstStyle>
            <a:lvl1pPr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8429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8429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8429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8429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fld id="{C1BAF734-353B-344C-96CA-3967A53F4A77}" type="slidenum">
              <a:rPr lang="en-US" altLang="x-none" sz="1300"/>
              <a:pPr algn="r"/>
              <a:t>30</a:t>
            </a:fld>
            <a:endParaRPr lang="en-US" altLang="x-none" sz="1300"/>
          </a:p>
        </p:txBody>
      </p:sp>
      <p:sp>
        <p:nvSpPr>
          <p:cNvPr id="11161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>
            <a:lvl1pPr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8429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8429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8429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8429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525"/>
              </a:spcBef>
            </a:pPr>
            <a:endParaRPr lang="x-none" altLang="x-none" sz="2100">
              <a:latin typeface="Verdana" charset="0"/>
            </a:endParaRPr>
          </a:p>
        </p:txBody>
      </p:sp>
      <p:sp>
        <p:nvSpPr>
          <p:cNvPr id="111620" name="Rectangle 3"/>
          <p:cNvSpPr>
            <a:spLocks noGrp="1" noChangeArrowheads="1"/>
          </p:cNvSpPr>
          <p:nvPr>
            <p:ph type="body"/>
          </p:nvPr>
        </p:nvSpPr>
        <p:spPr>
          <a:xfrm>
            <a:off x="976313" y="4560888"/>
            <a:ext cx="5360987" cy="4319587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94102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 txBox="1">
            <a:spLocks noGrp="1" noChangeArrowheads="1"/>
          </p:cNvSpPr>
          <p:nvPr/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7" tIns="48328" rIns="96657" bIns="48328" anchor="b"/>
          <a:lstStyle>
            <a:lvl1pPr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8429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8429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8429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8429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fld id="{70F9205F-B172-C241-BB3C-2166A8882E47}" type="slidenum">
              <a:rPr lang="en-US" altLang="x-none" sz="1300"/>
              <a:pPr algn="r"/>
              <a:t>31</a:t>
            </a:fld>
            <a:endParaRPr lang="en-US" altLang="x-none" sz="1300"/>
          </a:p>
        </p:txBody>
      </p:sp>
      <p:sp>
        <p:nvSpPr>
          <p:cNvPr id="113667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>
            <a:lvl1pPr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 defTabSz="8429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8429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8429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8429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8429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525"/>
              </a:spcBef>
            </a:pPr>
            <a:endParaRPr lang="x-none" altLang="x-none" sz="2100">
              <a:latin typeface="Verdana" charset="0"/>
            </a:endParaRPr>
          </a:p>
        </p:txBody>
      </p:sp>
      <p:sp>
        <p:nvSpPr>
          <p:cNvPr id="113668" name="Rectangle 3"/>
          <p:cNvSpPr>
            <a:spLocks noGrp="1" noChangeArrowheads="1"/>
          </p:cNvSpPr>
          <p:nvPr>
            <p:ph type="body"/>
          </p:nvPr>
        </p:nvSpPr>
        <p:spPr>
          <a:xfrm>
            <a:off x="976313" y="4560888"/>
            <a:ext cx="5360987" cy="4319587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3299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864D575-96E0-8942-9080-A939C5048736}" type="slidenum">
              <a:rPr lang="en-US" altLang="x-none" sz="1200">
                <a:solidFill>
                  <a:srgbClr val="000000"/>
                </a:solidFill>
              </a:rPr>
              <a:pPr/>
              <a:t>34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37137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E4A82A0-C76E-8343-83B2-ADAC39552EA9}" type="slidenum">
              <a:rPr lang="en-US" altLang="x-none" sz="1200"/>
              <a:pPr/>
              <a:t>35</a:t>
            </a:fld>
            <a:endParaRPr lang="en-US" altLang="x-none" sz="1200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82001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B5DEC51-1B47-F74C-8EE3-E2B7A10B6311}" type="slidenum">
              <a:rPr lang="en-US" altLang="x-none" sz="1200">
                <a:solidFill>
                  <a:srgbClr val="000000"/>
                </a:solidFill>
              </a:rPr>
              <a:pPr/>
              <a:t>36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0247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26998B9-8D6F-684E-BC4F-BE4933ADF41D}" type="slidenum">
              <a:rPr lang="en-US" altLang="x-none" sz="1200">
                <a:solidFill>
                  <a:srgbClr val="000000"/>
                </a:solidFill>
                <a:latin typeface="Comic Sans MS" charset="0"/>
              </a:rPr>
              <a:pPr/>
              <a:t>3</a:t>
            </a:fld>
            <a:endParaRPr lang="en-US" altLang="x-none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6EB5F00-094D-9549-BC7F-88D2E9648253}" type="slidenum">
              <a:rPr lang="en-US" altLang="x-none" sz="1200">
                <a:solidFill>
                  <a:srgbClr val="000000"/>
                </a:solidFill>
              </a:rPr>
              <a:pPr/>
              <a:t>37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3946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4FF937D-65F9-FB4D-BA64-4F8D1A65C2E5}" type="slidenum">
              <a:rPr lang="en-US" altLang="x-none" sz="1200">
                <a:solidFill>
                  <a:srgbClr val="000000"/>
                </a:solidFill>
              </a:rPr>
              <a:pPr/>
              <a:t>38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0409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6409E23-32EF-1E46-8308-C2AFD21D58A7}" type="slidenum">
              <a:rPr lang="en-US" altLang="x-none" sz="1200">
                <a:solidFill>
                  <a:srgbClr val="000000"/>
                </a:solidFill>
              </a:rPr>
              <a:pPr/>
              <a:t>39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5158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FF42DA4-E939-9A42-9377-D48C1277D8D6}" type="slidenum">
              <a:rPr lang="en-US" altLang="x-none" sz="1200">
                <a:solidFill>
                  <a:srgbClr val="000000"/>
                </a:solidFill>
              </a:rPr>
              <a:pPr/>
              <a:t>40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17470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CDD6B9E-CF51-D745-9D6C-018C353F2367}" type="slidenum">
              <a:rPr lang="en-US" altLang="x-none" sz="1200">
                <a:solidFill>
                  <a:srgbClr val="000000"/>
                </a:solidFill>
              </a:rPr>
              <a:pPr/>
              <a:t>41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25250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F7AA4F0-C083-E84D-B312-20BE2BD2E832}" type="slidenum">
              <a:rPr lang="en-US" altLang="x-none" sz="1200">
                <a:solidFill>
                  <a:srgbClr val="000000"/>
                </a:solidFill>
              </a:rPr>
              <a:pPr/>
              <a:t>42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09681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98127C2-FEA9-F643-9701-40DCBD9FC47A}" type="slidenum">
              <a:rPr lang="en-US" altLang="x-none" sz="1200">
                <a:solidFill>
                  <a:srgbClr val="000000"/>
                </a:solidFill>
              </a:rPr>
              <a:pPr/>
              <a:t>43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510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3D7174A-E133-E746-9015-1C1935984CEC}" type="slidenum">
              <a:rPr lang="en-US" altLang="x-none" sz="1200">
                <a:solidFill>
                  <a:srgbClr val="000000"/>
                </a:solidFill>
              </a:rPr>
              <a:pPr/>
              <a:t>44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66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5A046C6-E8DE-7040-8DDC-9E821DFE012A}" type="slidenum">
              <a:rPr lang="en-US" altLang="x-none" sz="1200">
                <a:solidFill>
                  <a:srgbClr val="000000"/>
                </a:solidFill>
              </a:rPr>
              <a:pPr/>
              <a:t>45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25317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E54D43E-16E3-0148-AED1-B06086BC7891}" type="slidenum">
              <a:rPr lang="en-US" altLang="x-none" sz="1200"/>
              <a:pPr/>
              <a:t>46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2745969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02B4210-2A7F-9A46-8CBF-E2BBB4AFDEE3}" type="slidenum">
              <a:rPr lang="en-US" altLang="x-none" sz="1200">
                <a:solidFill>
                  <a:srgbClr val="000000"/>
                </a:solidFill>
              </a:rPr>
              <a:pPr/>
              <a:t>6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8382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BE6BCB6-374F-A44F-B6CA-874EBE430882}" type="slidenum">
              <a:rPr lang="en-US" altLang="x-none" sz="1200">
                <a:solidFill>
                  <a:srgbClr val="000000"/>
                </a:solidFill>
              </a:rPr>
              <a:pPr/>
              <a:t>47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27694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7B85DEB-F442-0942-9B81-6FE5779298FB}" type="slidenum">
              <a:rPr lang="en-US" altLang="x-none" sz="1200">
                <a:solidFill>
                  <a:srgbClr val="000000"/>
                </a:solidFill>
              </a:rPr>
              <a:pPr/>
              <a:t>48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11652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954C13-74E7-2549-BE57-D49513810629}" type="slidenum">
              <a:rPr lang="en-US" altLang="x-none" sz="1200">
                <a:solidFill>
                  <a:srgbClr val="000000"/>
                </a:solidFill>
              </a:rPr>
              <a:pPr/>
              <a:t>49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66191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4CA7210-680F-6C48-B758-56E7738B0C30}" type="slidenum">
              <a:rPr lang="en-US" altLang="x-none" sz="1200">
                <a:solidFill>
                  <a:srgbClr val="000000"/>
                </a:solidFill>
              </a:rPr>
              <a:pPr/>
              <a:t>50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33673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FB92FB9-E9CB-BA48-BF86-FE3BAEB53447}" type="slidenum">
              <a:rPr lang="en-US" altLang="x-none" sz="1200">
                <a:solidFill>
                  <a:srgbClr val="000000"/>
                </a:solidFill>
              </a:rPr>
              <a:pPr/>
              <a:t>51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32857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539525F-26A3-8A40-92F1-758810C5114F}" type="slidenum">
              <a:rPr lang="en-US" altLang="x-none" sz="1200">
                <a:solidFill>
                  <a:srgbClr val="000000"/>
                </a:solidFill>
              </a:rPr>
              <a:pPr/>
              <a:t>52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85348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DC67D8D-AEB2-F24F-8E51-3A99AB442C61}" type="slidenum">
              <a:rPr lang="en-US" altLang="x-none" sz="1200">
                <a:solidFill>
                  <a:srgbClr val="000000"/>
                </a:solidFill>
              </a:rPr>
              <a:pPr/>
              <a:t>53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60710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A39F2DF-8BB7-7A4A-8EF7-C1E3E7746267}" type="slidenum">
              <a:rPr lang="en-US" altLang="x-none" sz="1200">
                <a:solidFill>
                  <a:srgbClr val="000000"/>
                </a:solidFill>
              </a:rPr>
              <a:pPr/>
              <a:t>54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26730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 System.out.println(clientSocket.getLocalAddress());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  System.out.println(clientSocket.getLocalPort());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  System.out.println(clientSocket.getReceiveBufferSize());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  System.out.println(clientSocket.getSendBufferSize());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  System.out.println(clientSocket.getSoTimeout());</a:t>
            </a:r>
          </a:p>
          <a:p>
            <a:endParaRPr lang="en-US" altLang="x-none">
              <a:latin typeface="Times New Roman" charset="0"/>
              <a:ea typeface="ＭＳ Ｐゴシック" charset="-128"/>
            </a:endParaRP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  System.out.println( java.nio.charset.Charset.defaultCharset() );</a:t>
            </a: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B69B71B-2061-C541-A6B6-4F637CD9A5BB}" type="slidenum">
              <a:rPr lang="en-US" altLang="x-none" sz="1200">
                <a:solidFill>
                  <a:srgbClr val="000000"/>
                </a:solidFill>
              </a:rPr>
              <a:pPr/>
              <a:t>55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6978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>
                <a:latin typeface="Times New Roman" charset="0"/>
                <a:ea typeface="ＭＳ Ｐゴシック" charset="-128"/>
              </a:rPr>
              <a:t>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System.out.println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clientSocket.getLocalAddress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());</a:t>
            </a:r>
          </a:p>
          <a:p>
            <a:r>
              <a:rPr lang="en-US" altLang="x-none" dirty="0">
                <a:latin typeface="Times New Roman" charset="0"/>
                <a:ea typeface="ＭＳ Ｐゴシック" charset="-128"/>
              </a:rPr>
              <a:t> 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System.out.println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clientSocket.getLocalPort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());</a:t>
            </a:r>
          </a:p>
          <a:p>
            <a:r>
              <a:rPr lang="en-US" altLang="x-none" dirty="0">
                <a:latin typeface="Times New Roman" charset="0"/>
                <a:ea typeface="ＭＳ Ｐゴシック" charset="-128"/>
              </a:rPr>
              <a:t> 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System.out.println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clientSocket.getReceiveBufferSize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());</a:t>
            </a:r>
          </a:p>
          <a:p>
            <a:r>
              <a:rPr lang="en-US" altLang="x-none" dirty="0">
                <a:latin typeface="Times New Roman" charset="0"/>
                <a:ea typeface="ＭＳ Ｐゴシック" charset="-128"/>
              </a:rPr>
              <a:t> 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System.out.println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clientSocket.getSendBufferSize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());</a:t>
            </a:r>
          </a:p>
          <a:p>
            <a:r>
              <a:rPr lang="en-US" altLang="x-none" dirty="0">
                <a:latin typeface="Times New Roman" charset="0"/>
                <a:ea typeface="ＭＳ Ｐゴシック" charset="-128"/>
              </a:rPr>
              <a:t> 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System.out.println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clientSocket.getSoTimeout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());</a:t>
            </a:r>
          </a:p>
          <a:p>
            <a:endParaRPr lang="en-US" altLang="x-none" dirty="0">
              <a:latin typeface="Times New Roman" charset="0"/>
              <a:ea typeface="ＭＳ Ｐゴシック" charset="-128"/>
            </a:endParaRPr>
          </a:p>
          <a:p>
            <a:r>
              <a:rPr lang="en-US" altLang="x-none" dirty="0">
                <a:latin typeface="Times New Roman" charset="0"/>
                <a:ea typeface="ＭＳ Ｐゴシック" charset="-128"/>
              </a:rPr>
              <a:t> 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System.out.println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java.nio.charset.Charset.defaultCharset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() );</a:t>
            </a: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3AC6D75-93CD-484B-80DD-0BF8EAA830B5}" type="slidenum">
              <a:rPr lang="en-US" altLang="x-none" sz="1200">
                <a:solidFill>
                  <a:srgbClr val="000000"/>
                </a:solidFill>
              </a:rPr>
              <a:pPr/>
              <a:t>56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392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ctr" defTabSz="9572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 defTabSz="9572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 defTabSz="9572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 defTabSz="9572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 defTabSz="9572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fld id="{F9D9FBE3-043A-EC42-A137-73510E5EE52F}" type="slidenum">
              <a:rPr lang="en-US" altLang="x-none" sz="1300"/>
              <a:pPr algn="r"/>
              <a:t>7</a:t>
            </a:fld>
            <a:endParaRPr lang="en-US" altLang="x-none" sz="130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39872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94BE074-7B6C-2A45-BC06-88CB39EE44EE}" type="slidenum">
              <a:rPr lang="en-US" altLang="x-none" sz="1200">
                <a:solidFill>
                  <a:srgbClr val="000000"/>
                </a:solidFill>
              </a:rPr>
              <a:pPr/>
              <a:t>57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346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157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6DEFB02-F17B-F241-A5DF-EF6358DA65AB}" type="slidenum">
              <a:rPr lang="en-US" altLang="x-none" sz="1200">
                <a:solidFill>
                  <a:srgbClr val="000000"/>
                </a:solidFill>
              </a:rPr>
              <a:pPr/>
              <a:t>58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5610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177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C1E89D2-79F8-454F-AE60-11EEB1E6A850}" type="slidenum">
              <a:rPr lang="en-US" altLang="x-none" sz="1200">
                <a:solidFill>
                  <a:srgbClr val="000000"/>
                </a:solidFill>
              </a:rPr>
              <a:pPr/>
              <a:t>59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683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>
                <a:latin typeface="Times New Roman" charset="0"/>
                <a:ea typeface="ＭＳ Ｐゴシック" charset="-128"/>
              </a:rPr>
              <a:t>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System.out.println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clientSocket.getLocalAddress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());</a:t>
            </a:r>
          </a:p>
          <a:p>
            <a:r>
              <a:rPr lang="en-US" altLang="x-none" dirty="0">
                <a:latin typeface="Times New Roman" charset="0"/>
                <a:ea typeface="ＭＳ Ｐゴシック" charset="-128"/>
              </a:rPr>
              <a:t> 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System.out.println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clientSocket.getLocalPort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());</a:t>
            </a:r>
          </a:p>
          <a:p>
            <a:r>
              <a:rPr lang="en-US" altLang="x-none" dirty="0">
                <a:latin typeface="Times New Roman" charset="0"/>
                <a:ea typeface="ＭＳ Ｐゴシック" charset="-128"/>
              </a:rPr>
              <a:t> 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System.out.println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clientSocket.getReceiveBufferSize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());</a:t>
            </a:r>
          </a:p>
          <a:p>
            <a:r>
              <a:rPr lang="en-US" altLang="x-none" dirty="0">
                <a:latin typeface="Times New Roman" charset="0"/>
                <a:ea typeface="ＭＳ Ｐゴシック" charset="-128"/>
              </a:rPr>
              <a:t> 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System.out.println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clientSocket.getSendBufferSize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());</a:t>
            </a:r>
          </a:p>
          <a:p>
            <a:r>
              <a:rPr lang="en-US" altLang="x-none" dirty="0">
                <a:latin typeface="Times New Roman" charset="0"/>
                <a:ea typeface="ＭＳ Ｐゴシック" charset="-128"/>
              </a:rPr>
              <a:t> 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System.out.println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clientSocket.getSoTimeout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());</a:t>
            </a:r>
          </a:p>
          <a:p>
            <a:endParaRPr lang="en-US" altLang="x-none" dirty="0">
              <a:latin typeface="Times New Roman" charset="0"/>
              <a:ea typeface="ＭＳ Ｐゴシック" charset="-128"/>
            </a:endParaRPr>
          </a:p>
          <a:p>
            <a:r>
              <a:rPr lang="en-US" altLang="x-none" dirty="0">
                <a:latin typeface="Times New Roman" charset="0"/>
                <a:ea typeface="ＭＳ Ｐゴシック" charset="-128"/>
              </a:rPr>
              <a:t> 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System.out.println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java.nio.charset.Charset.defaultCharset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() );</a:t>
            </a: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3A10A42-8B5C-CF4B-AEAF-7AFE6CACA137}" type="slidenum">
              <a:rPr lang="en-US" altLang="x-none" sz="1200">
                <a:solidFill>
                  <a:srgbClr val="000000"/>
                </a:solidFill>
              </a:rPr>
              <a:pPr/>
              <a:t>60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7673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 System.out.println(clientSocket.getLocalAddress());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  System.out.println(clientSocket.getLocalPort());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  System.out.println(clientSocket.getReceiveBufferSize());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  System.out.println(clientSocket.getSendBufferSize());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  System.out.println(clientSocket.getSoTimeout());</a:t>
            </a:r>
          </a:p>
          <a:p>
            <a:endParaRPr lang="en-US" altLang="x-none">
              <a:latin typeface="Times New Roman" charset="0"/>
              <a:ea typeface="ＭＳ Ｐゴシック" charset="-128"/>
            </a:endParaRP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  System.out.println( java.nio.charset.Charset.defaultCharset() );</a:t>
            </a: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5ABBF55-42D4-2A4F-B086-3A53145DA687}" type="slidenum">
              <a:rPr lang="en-US" altLang="x-none" sz="1200">
                <a:solidFill>
                  <a:srgbClr val="000000"/>
                </a:solidFill>
              </a:rPr>
              <a:pPr/>
              <a:t>61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13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AF7695E-9D80-8640-BBAD-185F5D400DEE}" type="slidenum">
              <a:rPr lang="en-US" altLang="x-none" sz="1200">
                <a:solidFill>
                  <a:srgbClr val="000000"/>
                </a:solidFill>
              </a:rPr>
              <a:pPr/>
              <a:t>62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370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DFAA828-DE88-D94E-A6AD-4D2BFB599DDE}" type="slidenum">
              <a:rPr lang="en-US" altLang="x-none" sz="1200">
                <a:solidFill>
                  <a:srgbClr val="000000"/>
                </a:solidFill>
                <a:latin typeface="Comic Sans MS" charset="0"/>
              </a:rPr>
              <a:pPr/>
              <a:t>63</a:t>
            </a:fld>
            <a:endParaRPr lang="en-US" altLang="x-none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840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15EBD4B-767E-3643-B168-ECCD2AE52260}" type="slidenum">
              <a:rPr lang="en-US" altLang="x-none" sz="1200">
                <a:solidFill>
                  <a:srgbClr val="000000"/>
                </a:solidFill>
              </a:rPr>
              <a:pPr/>
              <a:t>64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E6E886A-EE0B-AC4E-9C9E-CC15493AFA1E}" type="slidenum">
              <a:rPr lang="en-US" altLang="x-none" sz="1200">
                <a:solidFill>
                  <a:srgbClr val="000000"/>
                </a:solidFill>
              </a:rPr>
              <a:pPr/>
              <a:t>65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DC258D3-5DEE-2945-BC55-7C44CAF8FC80}" type="slidenum">
              <a:rPr lang="en-US" altLang="x-none" sz="1200">
                <a:solidFill>
                  <a:srgbClr val="000000"/>
                </a:solidFill>
              </a:rPr>
              <a:pPr/>
              <a:t>66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7300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F39DA72-5803-1648-8037-080F2276E7BC}" type="slidenum">
              <a:rPr lang="en-US" altLang="x-none" sz="1200">
                <a:solidFill>
                  <a:srgbClr val="000000"/>
                </a:solidFill>
              </a:rPr>
              <a:pPr/>
              <a:t>67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B4E5AF3-DC32-0045-979C-AC2C434E4026}" type="slidenum">
              <a:rPr lang="en-US" altLang="x-none" sz="1200">
                <a:solidFill>
                  <a:srgbClr val="000000"/>
                </a:solidFill>
              </a:rPr>
              <a:pPr/>
              <a:t>68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B60B9C9-424A-EE4E-8711-01C9782E99D7}" type="slidenum">
              <a:rPr lang="en-US" altLang="x-none" sz="1200">
                <a:solidFill>
                  <a:srgbClr val="000000"/>
                </a:solidFill>
              </a:rPr>
              <a:pPr/>
              <a:t>69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CFFC214E-95AF-6A4B-8595-2FDB3B2E14D7}" type="slidenum">
              <a:rPr lang="en-US" altLang="x-none" sz="1300">
                <a:solidFill>
                  <a:srgbClr val="000000"/>
                </a:solidFill>
                <a:latin typeface="Calibri" charset="0"/>
              </a:rPr>
              <a:pPr eaLnBrk="1" hangingPunct="1"/>
              <a:t>70</a:t>
            </a:fld>
            <a:endParaRPr lang="en-US" altLang="x-none" sz="13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Calibri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FB9FF60-F311-CD47-B9EB-F3E42ABD2143}" type="slidenum">
              <a:rPr lang="en-US" altLang="x-none" sz="1200">
                <a:solidFill>
                  <a:srgbClr val="000000"/>
                </a:solidFill>
              </a:rPr>
              <a:pPr/>
              <a:t>71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593B1CB-FBDF-4244-999E-24C430A24452}" type="slidenum">
              <a:rPr lang="en-US" altLang="x-none" sz="1200">
                <a:solidFill>
                  <a:srgbClr val="000000"/>
                </a:solidFill>
              </a:rPr>
              <a:pPr/>
              <a:t>72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B54B491-08C6-BC41-95BF-2D45B7CC5ADA}" type="slidenum">
              <a:rPr lang="en-US" altLang="x-none" sz="1200">
                <a:solidFill>
                  <a:srgbClr val="000000"/>
                </a:solidFill>
              </a:rPr>
              <a:pPr/>
              <a:t>73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5E392EA-9633-4743-B92A-9E230332CF21}" type="slidenum">
              <a:rPr lang="en-US" altLang="x-none" sz="1200">
                <a:solidFill>
                  <a:srgbClr val="000000"/>
                </a:solidFill>
              </a:rPr>
              <a:pPr/>
              <a:t>74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1C8BAAE-DC60-C741-B51A-21A1CA1053EE}" type="slidenum">
              <a:rPr lang="en-US" altLang="x-none" sz="1200">
                <a:solidFill>
                  <a:srgbClr val="000000"/>
                </a:solidFill>
              </a:rPr>
              <a:pPr/>
              <a:t>75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D45E55C-FDCC-C041-86D8-42D7125A286C}" type="slidenum">
              <a:rPr lang="en-US" altLang="x-none" sz="1200">
                <a:solidFill>
                  <a:srgbClr val="000000"/>
                </a:solidFill>
              </a:rPr>
              <a:pPr/>
              <a:t>76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ctr" defTabSz="9572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 defTabSz="9572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 defTabSz="9572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 defTabSz="9572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 defTabSz="9572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fld id="{22E3E610-FD62-B148-BDBB-20BE2C9185D4}" type="slidenum">
              <a:rPr lang="en-US" altLang="x-none" sz="1300"/>
              <a:pPr algn="r"/>
              <a:t>9</a:t>
            </a:fld>
            <a:endParaRPr lang="en-US" altLang="x-none" sz="130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638380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9718DFE-BBEB-4D41-8BD3-8B9D920B5D60}" type="slidenum">
              <a:rPr lang="en-US" altLang="x-none" sz="1200">
                <a:solidFill>
                  <a:srgbClr val="000000"/>
                </a:solidFill>
              </a:rPr>
              <a:pPr/>
              <a:t>77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AC27C32-A54D-9143-819C-351A057BAFB6}" type="slidenum">
              <a:rPr lang="en-US" altLang="x-none" sz="1200">
                <a:solidFill>
                  <a:srgbClr val="000000"/>
                </a:solidFill>
              </a:rPr>
              <a:pPr/>
              <a:t>78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984C22E-99C5-E24D-BE1D-FD84988E0C43}" type="slidenum">
              <a:rPr lang="en-US" altLang="x-none" sz="1200">
                <a:solidFill>
                  <a:srgbClr val="000000"/>
                </a:solidFill>
              </a:rPr>
              <a:pPr/>
              <a:t>79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E531E4A-1E9F-EE48-B335-C3058476FEC9}" type="slidenum">
              <a:rPr lang="en-US" altLang="x-none" sz="1200">
                <a:solidFill>
                  <a:srgbClr val="000000"/>
                </a:solidFill>
              </a:rPr>
              <a:pPr/>
              <a:t>80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1D9B4D0-B663-7B4A-9E03-F3865A87BFF1}" type="slidenum">
              <a:rPr lang="en-US" altLang="x-none" sz="1200">
                <a:solidFill>
                  <a:srgbClr val="000000"/>
                </a:solidFill>
              </a:rPr>
              <a:pPr/>
              <a:t>81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E2D43FE-99E4-D241-BBFE-96001F8662E3}" type="slidenum">
              <a:rPr lang="en-US" altLang="x-none" sz="1200">
                <a:solidFill>
                  <a:srgbClr val="000000"/>
                </a:solidFill>
              </a:rPr>
              <a:pPr/>
              <a:t>82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7D0A14F-7E2B-A44F-BFB2-341A187BB5F7}" type="slidenum">
              <a:rPr lang="en-US" altLang="x-none" sz="1200">
                <a:solidFill>
                  <a:srgbClr val="000000"/>
                </a:solidFill>
              </a:rPr>
              <a:pPr/>
              <a:t>83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F2684BF-2064-9247-8884-BA4596F07C2C}" type="slidenum">
              <a:rPr lang="en-US" altLang="x-none" sz="1200">
                <a:solidFill>
                  <a:srgbClr val="000000"/>
                </a:solidFill>
              </a:rPr>
              <a:pPr/>
              <a:t>84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29213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D351B20-BB09-5641-96E0-83986034AD0E}" type="slidenum">
              <a:rPr lang="en-US" altLang="x-none" sz="1200">
                <a:solidFill>
                  <a:srgbClr val="000000"/>
                </a:solidFill>
              </a:rPr>
              <a:pPr/>
              <a:t>85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DAF56C8-20C9-C844-96D6-CDABAEB605BA}" type="slidenum">
              <a:rPr lang="en-US" altLang="x-none" sz="1200">
                <a:solidFill>
                  <a:srgbClr val="000000"/>
                </a:solidFill>
              </a:rPr>
              <a:pPr/>
              <a:t>86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ctr" defTabSz="9572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 defTabSz="9572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 defTabSz="9572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 defTabSz="9572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 defTabSz="9572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fld id="{4C36C515-FC98-D844-AAAA-F53F4F48FFE7}" type="slidenum">
              <a:rPr lang="en-US" altLang="x-none" sz="1300"/>
              <a:pPr algn="r"/>
              <a:t>10</a:t>
            </a:fld>
            <a:endParaRPr lang="en-US" altLang="x-none" sz="130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552841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9E91E99-7ADF-2B4C-B3D7-038841CB9DE1}" type="slidenum">
              <a:rPr lang="en-US" altLang="x-none" sz="1200">
                <a:solidFill>
                  <a:srgbClr val="000000"/>
                </a:solidFill>
              </a:rPr>
              <a:pPr/>
              <a:t>87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F889172-95ED-BE45-9BAD-6C72B7DC367A}" type="slidenum">
              <a:rPr lang="en-US" altLang="x-none" sz="1200">
                <a:solidFill>
                  <a:srgbClr val="000000"/>
                </a:solidFill>
              </a:rPr>
              <a:pPr/>
              <a:t>88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F9BFB40-AE35-B644-9196-16E1977D5EAC}" type="slidenum">
              <a:rPr lang="en-US" altLang="x-none" sz="1200">
                <a:solidFill>
                  <a:srgbClr val="000000"/>
                </a:solidFill>
              </a:rPr>
              <a:pPr/>
              <a:t>90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DF49888-C195-6547-845C-669EFF46CFA3}" type="slidenum">
              <a:rPr lang="en-US" altLang="x-none" sz="1200">
                <a:solidFill>
                  <a:srgbClr val="000000"/>
                </a:solidFill>
              </a:rPr>
              <a:pPr/>
              <a:t>91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02B4210-2A7F-9A46-8CBF-E2BBB4AFDEE3}" type="slidenum">
              <a:rPr lang="en-US" altLang="x-none" sz="1200">
                <a:solidFill>
                  <a:srgbClr val="000000"/>
                </a:solidFill>
              </a:rPr>
              <a:pPr/>
              <a:t>93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263E2C4-E823-4344-9FEC-347C4C15D75A}" type="slidenum">
              <a:rPr lang="en-US" altLang="x-none" sz="1200">
                <a:solidFill>
                  <a:srgbClr val="000000"/>
                </a:solidFill>
              </a:rPr>
              <a:pPr/>
              <a:t>94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D56F675-1635-214D-B554-65B5BCC64BD2}" type="slidenum">
              <a:rPr lang="en-US" altLang="x-none" sz="1200">
                <a:solidFill>
                  <a:srgbClr val="000000"/>
                </a:solidFill>
              </a:rPr>
              <a:pPr/>
              <a:t>95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Char char="r"/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ea typeface="宋体" charset="0"/>
                <a:cs typeface="宋体" charset="0"/>
              </a:rPr>
              <a:t>PORT h1,h2,h3,h4,p1,p2</a:t>
            </a:r>
            <a:r>
              <a:rPr lang="en-US" sz="1800" dirty="0">
                <a:solidFill>
                  <a:srgbClr val="000000"/>
                </a:solidFill>
                <a:latin typeface="Times New Roman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charset="0"/>
                <a:ea typeface="宋体" charset="0"/>
                <a:cs typeface="宋体" charset="0"/>
              </a:rPr>
              <a:t>specifies the IP address and port the client receives its data</a:t>
            </a:r>
            <a:endParaRPr lang="en-US" sz="2000" dirty="0">
              <a:solidFill>
                <a:srgbClr val="000000"/>
              </a:solidFill>
              <a:latin typeface="Times New Roman" charset="0"/>
            </a:endParaRPr>
          </a:p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E35D2BB-6309-B549-BF6B-F88B1EE83BCF}" type="slidenum">
              <a:rPr lang="en-US" altLang="x-none" sz="1200">
                <a:solidFill>
                  <a:srgbClr val="000000"/>
                </a:solidFill>
              </a:rPr>
              <a:pPr/>
              <a:t>96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B50BDA5-5F04-B443-87DC-E4C59B0FD70D}" type="slidenum">
              <a:rPr lang="en-US" altLang="x-none" sz="1200">
                <a:solidFill>
                  <a:srgbClr val="000000"/>
                </a:solidFill>
              </a:rPr>
              <a:pPr/>
              <a:t>97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A: someone (either server or client) needs to pick a new port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ctr" defTabSz="9572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algn="ctr" defTabSz="9572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algn="ctr" defTabSz="9572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algn="ctr" defTabSz="9572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ctr" defTabSz="957263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fld id="{B0B56AD2-0727-A14B-A0B5-4340C218F56A}" type="slidenum">
              <a:rPr lang="en-US" altLang="x-none" sz="1300"/>
              <a:pPr algn="r"/>
              <a:t>11</a:t>
            </a:fld>
            <a:endParaRPr lang="en-US" altLang="x-none" sz="1300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849567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2CC3264-842D-D141-848B-9295C011C138}" type="slidenum">
              <a:rPr lang="en-US" altLang="x-none" sz="1200">
                <a:solidFill>
                  <a:srgbClr val="000000"/>
                </a:solidFill>
              </a:rPr>
              <a:pPr/>
              <a:t>98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7B71460-F8A6-CF4D-9DE8-44F4C718199E}" type="slidenum">
              <a:rPr lang="en-US" altLang="x-none" sz="1200">
                <a:solidFill>
                  <a:srgbClr val="000000"/>
                </a:solidFill>
              </a:rPr>
              <a:pPr/>
              <a:t>99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0E1CC2E-AC62-8944-A3F0-BFD1360E46BF}" type="slidenum">
              <a:rPr lang="en-US" altLang="x-none" sz="1200">
                <a:solidFill>
                  <a:srgbClr val="000000"/>
                </a:solidFill>
              </a:rPr>
              <a:pPr/>
              <a:t>100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1769CE8-766A-7342-A4AB-0E1FFEB57043}" type="slidenum">
              <a:rPr lang="en-US" altLang="x-none" sz="1200">
                <a:solidFill>
                  <a:srgbClr val="000000"/>
                </a:solidFill>
              </a:rPr>
              <a:pPr/>
              <a:t>101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40C8554-787F-A54B-A3AE-A07ACEA99694}" type="slidenum">
              <a:rPr lang="en-US" altLang="x-none" sz="1200">
                <a:solidFill>
                  <a:srgbClr val="000000"/>
                </a:solidFill>
              </a:rPr>
              <a:pPr/>
              <a:t>102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AEE2B24-1CF4-2445-B694-D122B4F5C87D}" type="slidenum">
              <a:rPr lang="en-US" altLang="x-none" sz="1200">
                <a:solidFill>
                  <a:srgbClr val="000000"/>
                </a:solidFill>
              </a:rPr>
              <a:pPr/>
              <a:t>103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431032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AEE2B24-1CF4-2445-B694-D122B4F5C87D}" type="slidenum">
              <a:rPr lang="en-US" altLang="x-none" sz="1200">
                <a:solidFill>
                  <a:srgbClr val="000000"/>
                </a:solidFill>
              </a:rPr>
              <a:pPr/>
              <a:t>104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99CF5C3-AEE5-6A44-9E72-F8E484DD5DDC}" type="slidenum">
              <a:rPr lang="en-US" altLang="x-none" sz="1200">
                <a:solidFill>
                  <a:srgbClr val="000000"/>
                </a:solidFill>
              </a:rPr>
              <a:pPr/>
              <a:t>105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23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832BFAC-9C2D-5F4C-B61C-37E008402C6F}" type="slidenum">
              <a:rPr lang="en-US" altLang="x-none" sz="1200">
                <a:solidFill>
                  <a:srgbClr val="000000"/>
                </a:solidFill>
              </a:rPr>
              <a:pPr/>
              <a:t>107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549426-E9DB-D540-AF30-377CE1C87D9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3570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EA86E9-BEF4-794C-9026-79223C63592E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149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165434-1BAD-864F-B25D-BC6B25C26D8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3152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ic Sans MS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</a:defRPr>
            </a:lvl1pPr>
          </a:lstStyle>
          <a:p>
            <a:fld id="{C1DB6703-8C97-364C-A74E-1AD7185923F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950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ic Sans MS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</a:defRPr>
            </a:lvl1pPr>
          </a:lstStyle>
          <a:p>
            <a:fld id="{A7BF58C5-8D5F-F643-830A-8F90673D576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08648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ic Sans MS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</a:defRPr>
            </a:lvl1pPr>
          </a:lstStyle>
          <a:p>
            <a:fld id="{3EEEBB1B-1C64-FD40-98B1-5062AA8BE194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911341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ic Sans MS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</a:defRPr>
            </a:lvl1pPr>
          </a:lstStyle>
          <a:p>
            <a:fld id="{9E50A5E4-3740-B547-9DF5-DAD7B48FD6C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7649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ic Sans MS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</a:defRPr>
            </a:lvl1pPr>
          </a:lstStyle>
          <a:p>
            <a:fld id="{D23860FD-E4F9-AE46-A3A3-43EB2BA509E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847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ic Sans MS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</a:defRPr>
            </a:lvl1pPr>
          </a:lstStyle>
          <a:p>
            <a:fld id="{60D13F75-DF62-6946-A8BE-9F45BBF5EF0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9883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ic Sans MS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</a:defRPr>
            </a:lvl1pPr>
          </a:lstStyle>
          <a:p>
            <a:fld id="{8D44F305-E475-7A4C-B700-308BE6099E0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91095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ic Sans MS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</a:defRPr>
            </a:lvl1pPr>
          </a:lstStyle>
          <a:p>
            <a:fld id="{7ABF2989-DEA4-F24F-BBDA-E8E14A521C6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663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C48E9E-05EC-704A-AF8C-781DB87A068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19323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ic Sans MS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</a:defRPr>
            </a:lvl1pPr>
          </a:lstStyle>
          <a:p>
            <a:fld id="{439B8B4D-72F0-5D4F-AEF9-E2449DC4941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5017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ic Sans MS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</a:defRPr>
            </a:lvl1pPr>
          </a:lstStyle>
          <a:p>
            <a:fld id="{D745E98A-05CE-0F42-AF62-F634B8D0DBC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035108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ic Sans MS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</a:defRPr>
            </a:lvl1pPr>
          </a:lstStyle>
          <a:p>
            <a:fld id="{AF953954-6109-9D4C-82EC-E1D0C22993E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20935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742FD4-338C-5541-902B-04ECDECC4392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800478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432D70-7B4D-0A49-99E8-04F1AB2CC91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70015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30EF5A8-A931-8C44-BB20-B48730532E9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020835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02C15C3-F696-5848-B861-0E33BFDCCDC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85799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7AD2AD-4586-FB41-9EAB-DB8F5E7559E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54808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C59BF47-D660-B04F-8938-80D75654108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534695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C2BCE71-D81D-8D4E-9810-AB209035C7FC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2867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78EF94-11EA-384F-B509-A6D46748954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347382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30BB85B-1E79-FD49-9EB6-A5F6B4CB4EA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77923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D86C3DF-A796-BD44-BD5A-E1F537DD38DC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362015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9EFBBEC-1658-EA4A-A1A2-9F6DA779FE7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057757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4E76031-083C-614E-BEDC-F43A65C8261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96966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6281D08-10DF-9F49-BAB5-DD7ADBD1ECE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B8B3EC3-BAEF-6942-A3D5-F529B9B1C38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BE51045-5B48-A443-97E6-C87AB8B1124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E4CCEF4-4BEA-964C-9BFC-4DA8F2EA0182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0BF36C7-785C-EA4D-A2F4-11033ABACC4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AE8417E-5162-7940-A6FF-FBA1F46CC3F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5E4FF6-74BF-8241-85AF-AD5B9177CCF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56042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D2B358-027E-8644-83D7-AE0334EA6EA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A786383-62E0-D24C-891B-97F808550E0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CBDD308-A416-9149-B003-4E368B9032BE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B35C54C-A58C-9945-B47B-AEA0044063F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2AF5377-E7E0-5143-890B-14C04F186F4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EE95DA-890D-254D-B430-09D6520D4B0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51971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5945E9-9AE7-7346-9A92-DEFAC7C13C6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36059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8F67F3-5E27-D246-A9FE-624DE67DA30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9085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CC0BA0-81A6-CB46-9CC0-7E3E038E745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9095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B7A55A-D4E4-394C-952B-85608C370F3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20206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75675" y="6575425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0128BC3-ABEC-2144-AD5B-098F20C77C78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0" y="129222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318" r:id="rId1"/>
    <p:sldLayoutId id="2147487319" r:id="rId2"/>
    <p:sldLayoutId id="2147487320" r:id="rId3"/>
    <p:sldLayoutId id="2147487321" r:id="rId4"/>
    <p:sldLayoutId id="2147487322" r:id="rId5"/>
    <p:sldLayoutId id="2147487323" r:id="rId6"/>
    <p:sldLayoutId id="2147487324" r:id="rId7"/>
    <p:sldLayoutId id="2147487325" r:id="rId8"/>
    <p:sldLayoutId id="2147487326" r:id="rId9"/>
    <p:sldLayoutId id="2147487327" r:id="rId10"/>
    <p:sldLayoutId id="214748732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75675" y="6575425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CD9C874E-FCAA-284C-BD0E-0BCB53A6DC3D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13318" name="Rectangle 7"/>
          <p:cNvSpPr>
            <a:spLocks noChangeArrowheads="1"/>
          </p:cNvSpPr>
          <p:nvPr userDrawn="1"/>
        </p:nvSpPr>
        <p:spPr bwMode="auto">
          <a:xfrm>
            <a:off x="0" y="129222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329" r:id="rId1"/>
    <p:sldLayoutId id="2147487330" r:id="rId2"/>
    <p:sldLayoutId id="2147487331" r:id="rId3"/>
    <p:sldLayoutId id="2147487332" r:id="rId4"/>
    <p:sldLayoutId id="2147487333" r:id="rId5"/>
    <p:sldLayoutId id="2147487334" r:id="rId6"/>
    <p:sldLayoutId id="2147487335" r:id="rId7"/>
    <p:sldLayoutId id="2147487336" r:id="rId8"/>
    <p:sldLayoutId id="2147487337" r:id="rId9"/>
    <p:sldLayoutId id="2147487338" r:id="rId10"/>
    <p:sldLayoutId id="214748733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869625D1-18E2-3647-86F2-E2B667A68224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25606" name="Rectangle 7"/>
          <p:cNvSpPr>
            <a:spLocks noChangeArrowheads="1"/>
          </p:cNvSpPr>
          <p:nvPr userDrawn="1"/>
        </p:nvSpPr>
        <p:spPr bwMode="auto">
          <a:xfrm>
            <a:off x="0" y="126047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340" r:id="rId1"/>
    <p:sldLayoutId id="2147487341" r:id="rId2"/>
    <p:sldLayoutId id="2147487342" r:id="rId3"/>
    <p:sldLayoutId id="2147487343" r:id="rId4"/>
    <p:sldLayoutId id="2147487344" r:id="rId5"/>
    <p:sldLayoutId id="2147487345" r:id="rId6"/>
    <p:sldLayoutId id="2147487346" r:id="rId7"/>
    <p:sldLayoutId id="2147487347" r:id="rId8"/>
    <p:sldLayoutId id="2147487348" r:id="rId9"/>
    <p:sldLayoutId id="2147487349" r:id="rId10"/>
    <p:sldLayoutId id="214748735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6F73E7D7-328A-9C47-896E-D0AC51BC34C3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26630" name="Rectangle 7"/>
          <p:cNvSpPr>
            <a:spLocks noChangeArrowheads="1"/>
          </p:cNvSpPr>
          <p:nvPr userDrawn="1"/>
        </p:nvSpPr>
        <p:spPr bwMode="auto">
          <a:xfrm>
            <a:off x="0" y="126047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59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352" r:id="rId1"/>
    <p:sldLayoutId id="2147487353" r:id="rId2"/>
    <p:sldLayoutId id="2147487354" r:id="rId3"/>
    <p:sldLayoutId id="2147487355" r:id="rId4"/>
    <p:sldLayoutId id="2147487356" r:id="rId5"/>
    <p:sldLayoutId id="2147487357" r:id="rId6"/>
    <p:sldLayoutId id="2147487358" r:id="rId7"/>
    <p:sldLayoutId id="2147487359" r:id="rId8"/>
    <p:sldLayoutId id="2147487360" r:id="rId9"/>
    <p:sldLayoutId id="2147487361" r:id="rId10"/>
    <p:sldLayoutId id="214748736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9.bin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0.bin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gf.org/documents/GFD.20.pd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oleObject" Target="../embeddings/oleObject29.bin"/><Relationship Id="rId18" Type="http://schemas.openxmlformats.org/officeDocument/2006/relationships/image" Target="../media/image31.wmf"/><Relationship Id="rId3" Type="http://schemas.openxmlformats.org/officeDocument/2006/relationships/notesSlide" Target="../notesSlides/notesSlide97.xml"/><Relationship Id="rId21" Type="http://schemas.openxmlformats.org/officeDocument/2006/relationships/oleObject" Target="../embeddings/oleObject34.bin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28.bin"/><Relationship Id="rId17" Type="http://schemas.openxmlformats.org/officeDocument/2006/relationships/oleObject" Target="../embeddings/oleObject32.bin"/><Relationship Id="rId2" Type="http://schemas.openxmlformats.org/officeDocument/2006/relationships/slideLayout" Target="../slideLayouts/slideLayout26.xml"/><Relationship Id="rId16" Type="http://schemas.openxmlformats.org/officeDocument/2006/relationships/oleObject" Target="../embeddings/oleObject31.bin"/><Relationship Id="rId20" Type="http://schemas.openxmlformats.org/officeDocument/2006/relationships/image" Target="../media/image32.wmf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3.bin"/><Relationship Id="rId11" Type="http://schemas.openxmlformats.org/officeDocument/2006/relationships/oleObject" Target="../embeddings/oleObject27.bin"/><Relationship Id="rId5" Type="http://schemas.openxmlformats.org/officeDocument/2006/relationships/image" Target="../media/image13.wmf"/><Relationship Id="rId15" Type="http://schemas.openxmlformats.org/officeDocument/2006/relationships/image" Target="../media/image30.wmf"/><Relationship Id="rId23" Type="http://schemas.openxmlformats.org/officeDocument/2006/relationships/oleObject" Target="../embeddings/oleObject36.bin"/><Relationship Id="rId10" Type="http://schemas.openxmlformats.org/officeDocument/2006/relationships/oleObject" Target="../embeddings/oleObject26.bin"/><Relationship Id="rId19" Type="http://schemas.openxmlformats.org/officeDocument/2006/relationships/oleObject" Target="../embeddings/oleObject33.bin"/><Relationship Id="rId4" Type="http://schemas.openxmlformats.org/officeDocument/2006/relationships/oleObject" Target="../embeddings/oleObject22.bin"/><Relationship Id="rId9" Type="http://schemas.openxmlformats.org/officeDocument/2006/relationships/oleObject" Target="../embeddings/oleObject25.bin"/><Relationship Id="rId14" Type="http://schemas.openxmlformats.org/officeDocument/2006/relationships/oleObject" Target="../embeddings/oleObject30.bin"/><Relationship Id="rId22" Type="http://schemas.openxmlformats.org/officeDocument/2006/relationships/oleObject" Target="../embeddings/oleObject35.bin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4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5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6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5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.png"/><Relationship Id="rId4" Type="http://schemas.openxmlformats.org/officeDocument/2006/relationships/oleObject" Target="../embeddings/oleObject7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9.bin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0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2.bin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3.png"/><Relationship Id="rId4" Type="http://schemas.openxmlformats.org/officeDocument/2006/relationships/oleObject" Target="../embeddings/oleObject13.bin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4.bin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5.bin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5.png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6.bin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7.bin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8.bin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30250" y="1409701"/>
            <a:ext cx="7772400" cy="1847850"/>
          </a:xfrm>
        </p:spPr>
        <p:txBody>
          <a:bodyPr/>
          <a:lstStyle/>
          <a:p>
            <a:pPr algn="ctr"/>
            <a:r>
              <a:rPr lang="en-US" altLang="x-none" dirty="0">
                <a:ea typeface="ＭＳ Ｐゴシック" charset="-128"/>
              </a:rPr>
              <a:t>Network Applications: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Network Programming: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zh-CN" dirty="0">
                <a:ea typeface="ＭＳ Ｐゴシック" charset="-128"/>
              </a:rPr>
              <a:t>UDP,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x-none" dirty="0">
                <a:ea typeface="ＭＳ Ｐゴシック" charset="-128"/>
              </a:rPr>
              <a:t>TCP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AC117-B754-3D4F-BC6B-943A86E1B6B1}"/>
              </a:ext>
            </a:extLst>
          </p:cNvPr>
          <p:cNvSpPr txBox="1"/>
          <p:nvPr/>
        </p:nvSpPr>
        <p:spPr>
          <a:xfrm>
            <a:off x="465683" y="6407150"/>
            <a:ext cx="822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Th</a:t>
            </a:r>
            <a:r>
              <a:rPr lang="en-US" altLang="zh-CN" sz="1200" dirty="0">
                <a:latin typeface="+mn-lt"/>
              </a:rPr>
              <a:t>is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deck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of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slides</a:t>
            </a:r>
            <a:r>
              <a:rPr lang="en-US" sz="1200" dirty="0">
                <a:latin typeface="+mn-lt"/>
              </a:rPr>
              <a:t> are heavily based on CPSC 433/533 at Yale University, by courtesy of Dr. Y. Richard Yang. 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F9960750-AED2-9444-8709-8DF5C56EF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350" y="3468839"/>
            <a:ext cx="7010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None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None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400" kern="0" dirty="0">
                <a:ea typeface="ＭＳ Ｐゴシック" charset="-128"/>
              </a:rPr>
              <a:t>Qiao</a:t>
            </a:r>
            <a:r>
              <a:rPr lang="zh-CN" altLang="en-US" sz="2400" kern="0" dirty="0">
                <a:ea typeface="ＭＳ Ｐゴシック" charset="-128"/>
              </a:rPr>
              <a:t> </a:t>
            </a:r>
            <a:r>
              <a:rPr lang="en-US" altLang="zh-CN" sz="2400" kern="0" dirty="0">
                <a:ea typeface="ＭＳ Ｐゴシック" charset="-128"/>
              </a:rPr>
              <a:t>Xiang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x-none" sz="2400" kern="0" dirty="0">
                <a:ea typeface="ＭＳ Ｐゴシック" charset="-128"/>
              </a:rPr>
              <a:t>https://</a:t>
            </a:r>
            <a:r>
              <a:rPr lang="en-US" altLang="x-none" sz="2400" kern="0" dirty="0" err="1">
                <a:ea typeface="ＭＳ Ｐゴシック" charset="-128"/>
              </a:rPr>
              <a:t>qiaoxiang.me</a:t>
            </a:r>
            <a:r>
              <a:rPr lang="en-US" altLang="x-none" sz="2400" kern="0" dirty="0">
                <a:ea typeface="ＭＳ Ｐゴシック" charset="-128"/>
              </a:rPr>
              <a:t>/courses/cnns-xmuf21/</a:t>
            </a:r>
            <a:r>
              <a:rPr lang="en-US" altLang="x-none" sz="2400" kern="0" dirty="0" err="1">
                <a:ea typeface="ＭＳ Ｐゴシック" charset="-128"/>
              </a:rPr>
              <a:t>index.shtml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zh-CN" sz="2400" kern="0" dirty="0">
                <a:ea typeface="ＭＳ Ｐゴシック" charset="-128"/>
              </a:rPr>
              <a:t>10</a:t>
            </a:r>
            <a:r>
              <a:rPr lang="en-US" altLang="x-none" sz="2400" kern="0" dirty="0">
                <a:ea typeface="ＭＳ Ｐゴシック" charset="-128"/>
              </a:rPr>
              <a:t>/</a:t>
            </a:r>
            <a:r>
              <a:rPr lang="en-US" altLang="zh-CN" sz="2400" kern="0" dirty="0">
                <a:ea typeface="宋体" charset="-122"/>
              </a:rPr>
              <a:t>07</a:t>
            </a:r>
            <a:r>
              <a:rPr lang="en-US" altLang="x-none" sz="2400" kern="0" dirty="0">
                <a:ea typeface="ＭＳ Ｐゴシック" charset="-128"/>
              </a:rPr>
              <a:t>/20</a:t>
            </a:r>
            <a:r>
              <a:rPr lang="en-US" altLang="zh-CN" sz="2400" kern="0" dirty="0">
                <a:ea typeface="ＭＳ Ｐゴシック" charset="-128"/>
              </a:rPr>
              <a:t>21</a:t>
            </a:r>
            <a:endParaRPr lang="en-US" altLang="x-none" sz="2400" kern="0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DB7013-3ACE-3140-9745-221EC5AEDB50}" type="slidenum">
              <a:rPr lang="en-US" altLang="x-none" sz="12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x-none" sz="1200">
              <a:latin typeface="Tahoma" charset="0"/>
            </a:endParaRPr>
          </a:p>
        </p:txBody>
      </p:sp>
      <p:pic>
        <p:nvPicPr>
          <p:cNvPr id="71682" name="Picture 28" descr="pc-x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181600"/>
            <a:ext cx="1295400" cy="1295400"/>
          </a:xfrm>
          <a:prstGeom prst="rect">
            <a:avLst/>
          </a:prstGeom>
          <a:noFill/>
          <a:ln w="9525">
            <a:solidFill>
              <a:srgbClr val="66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3" name="Rectangle 4"/>
          <p:cNvSpPr>
            <a:spLocks noChangeArrowheads="1"/>
          </p:cNvSpPr>
          <p:nvPr/>
        </p:nvSpPr>
        <p:spPr bwMode="auto">
          <a:xfrm>
            <a:off x="611188" y="457200"/>
            <a:ext cx="807561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4000" u="sng" dirty="0">
                <a:solidFill>
                  <a:schemeClr val="accent2"/>
                </a:solidFill>
              </a:rPr>
              <a:t>Java Translation and Execution</a:t>
            </a:r>
          </a:p>
        </p:txBody>
      </p:sp>
      <p:sp>
        <p:nvSpPr>
          <p:cNvPr id="71684" name="Oval 5"/>
          <p:cNvSpPr>
            <a:spLocks noChangeArrowheads="1"/>
          </p:cNvSpPr>
          <p:nvPr/>
        </p:nvSpPr>
        <p:spPr bwMode="auto">
          <a:xfrm>
            <a:off x="2590800" y="1371600"/>
            <a:ext cx="3962400" cy="609600"/>
          </a:xfrm>
          <a:prstGeom prst="ellipse">
            <a:avLst/>
          </a:prstGeom>
          <a:solidFill>
            <a:srgbClr val="FFFF99"/>
          </a:solidFill>
          <a:ln w="31750">
            <a:solidFill>
              <a:srgbClr val="6666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400">
                <a:solidFill>
                  <a:schemeClr val="accent2"/>
                </a:solidFill>
                <a:latin typeface="Times New Roman" charset="0"/>
              </a:rPr>
              <a:t>Java source code</a:t>
            </a:r>
          </a:p>
        </p:txBody>
      </p:sp>
      <p:sp>
        <p:nvSpPr>
          <p:cNvPr id="71685" name="Rectangle 10"/>
          <p:cNvSpPr>
            <a:spLocks noChangeArrowheads="1"/>
          </p:cNvSpPr>
          <p:nvPr/>
        </p:nvSpPr>
        <p:spPr bwMode="auto">
          <a:xfrm>
            <a:off x="2667000" y="2438400"/>
            <a:ext cx="3810000" cy="533400"/>
          </a:xfrm>
          <a:prstGeom prst="rect">
            <a:avLst/>
          </a:prstGeom>
          <a:solidFill>
            <a:srgbClr val="FFFF99"/>
          </a:solidFill>
          <a:ln w="31750">
            <a:solidFill>
              <a:srgbClr val="6666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400">
                <a:solidFill>
                  <a:schemeClr val="accent2"/>
                </a:solidFill>
                <a:latin typeface="Times New Roman" charset="0"/>
              </a:rPr>
              <a:t>Java compiler</a:t>
            </a:r>
          </a:p>
        </p:txBody>
      </p:sp>
      <p:sp>
        <p:nvSpPr>
          <p:cNvPr id="71686" name="Line 11"/>
          <p:cNvSpPr>
            <a:spLocks noChangeShapeType="1"/>
          </p:cNvSpPr>
          <p:nvPr/>
        </p:nvSpPr>
        <p:spPr bwMode="auto">
          <a:xfrm>
            <a:off x="4572000" y="1981200"/>
            <a:ext cx="0" cy="457200"/>
          </a:xfrm>
          <a:prstGeom prst="line">
            <a:avLst/>
          </a:prstGeom>
          <a:noFill/>
          <a:ln w="31750">
            <a:solidFill>
              <a:srgbClr val="6666FF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87" name="Line 12"/>
          <p:cNvSpPr>
            <a:spLocks noChangeShapeType="1"/>
          </p:cNvSpPr>
          <p:nvPr/>
        </p:nvSpPr>
        <p:spPr bwMode="auto">
          <a:xfrm>
            <a:off x="5334000" y="4038600"/>
            <a:ext cx="838200" cy="381000"/>
          </a:xfrm>
          <a:prstGeom prst="line">
            <a:avLst/>
          </a:prstGeom>
          <a:noFill/>
          <a:ln w="31750">
            <a:solidFill>
              <a:srgbClr val="6666FF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152400" y="4419600"/>
            <a:ext cx="2133600" cy="685800"/>
          </a:xfrm>
          <a:prstGeom prst="rect">
            <a:avLst/>
          </a:prstGeom>
          <a:solidFill>
            <a:srgbClr val="FFFF99"/>
          </a:solidFill>
          <a:ln w="31750">
            <a:solidFill>
              <a:srgbClr val="6666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>
                <a:solidFill>
                  <a:schemeClr val="accent2"/>
                </a:solidFill>
                <a:latin typeface="Times New Roman" charset="0"/>
              </a:rPr>
              <a:t>bytecode interpreter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>
                <a:solidFill>
                  <a:schemeClr val="accent2"/>
                </a:solidFill>
                <a:latin typeface="Times New Roman" charset="0"/>
              </a:rPr>
              <a:t>for Windows</a:t>
            </a:r>
          </a:p>
        </p:txBody>
      </p:sp>
      <p:sp>
        <p:nvSpPr>
          <p:cNvPr id="71689" name="Line 13"/>
          <p:cNvSpPr>
            <a:spLocks noChangeShapeType="1"/>
          </p:cNvSpPr>
          <p:nvPr/>
        </p:nvSpPr>
        <p:spPr bwMode="auto">
          <a:xfrm flipH="1">
            <a:off x="1752600" y="4038600"/>
            <a:ext cx="1879600" cy="304800"/>
          </a:xfrm>
          <a:prstGeom prst="line">
            <a:avLst/>
          </a:prstGeom>
          <a:noFill/>
          <a:ln w="31750">
            <a:solidFill>
              <a:srgbClr val="6666FF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0" name="Rectangle 9"/>
          <p:cNvSpPr>
            <a:spLocks noChangeArrowheads="1"/>
          </p:cNvSpPr>
          <p:nvPr/>
        </p:nvSpPr>
        <p:spPr bwMode="auto">
          <a:xfrm>
            <a:off x="4800600" y="4419600"/>
            <a:ext cx="2209800" cy="685800"/>
          </a:xfrm>
          <a:prstGeom prst="rect">
            <a:avLst/>
          </a:prstGeom>
          <a:solidFill>
            <a:srgbClr val="FFFF99"/>
          </a:solidFill>
          <a:ln w="31750">
            <a:solidFill>
              <a:srgbClr val="6666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>
                <a:solidFill>
                  <a:schemeClr val="accent2"/>
                </a:solidFill>
                <a:latin typeface="Times New Roman" charset="0"/>
              </a:rPr>
              <a:t>bytecode interpreter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>
                <a:solidFill>
                  <a:schemeClr val="accent2"/>
                </a:solidFill>
                <a:latin typeface="Times New Roman" charset="0"/>
              </a:rPr>
              <a:t>for Android</a:t>
            </a:r>
          </a:p>
        </p:txBody>
      </p:sp>
      <p:sp>
        <p:nvSpPr>
          <p:cNvPr id="71691" name="Oval 18"/>
          <p:cNvSpPr>
            <a:spLocks noChangeArrowheads="1"/>
          </p:cNvSpPr>
          <p:nvPr/>
        </p:nvSpPr>
        <p:spPr bwMode="auto">
          <a:xfrm>
            <a:off x="2514600" y="3429000"/>
            <a:ext cx="3962400" cy="609600"/>
          </a:xfrm>
          <a:prstGeom prst="ellipse">
            <a:avLst/>
          </a:prstGeom>
          <a:solidFill>
            <a:srgbClr val="FFFF99"/>
          </a:solidFill>
          <a:ln w="31750">
            <a:solidFill>
              <a:srgbClr val="6666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400">
                <a:solidFill>
                  <a:schemeClr val="accent2"/>
                </a:solidFill>
                <a:latin typeface="Times New Roman" charset="0"/>
              </a:rPr>
              <a:t>Java bytecode</a:t>
            </a:r>
          </a:p>
        </p:txBody>
      </p:sp>
      <p:sp>
        <p:nvSpPr>
          <p:cNvPr id="71692" name="Line 19"/>
          <p:cNvSpPr>
            <a:spLocks noChangeShapeType="1"/>
          </p:cNvSpPr>
          <p:nvPr/>
        </p:nvSpPr>
        <p:spPr bwMode="auto">
          <a:xfrm>
            <a:off x="4495800" y="2971800"/>
            <a:ext cx="0" cy="457200"/>
          </a:xfrm>
          <a:prstGeom prst="line">
            <a:avLst/>
          </a:prstGeom>
          <a:noFill/>
          <a:ln w="31750">
            <a:solidFill>
              <a:srgbClr val="6666FF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3" name="Rectangle 20"/>
          <p:cNvSpPr>
            <a:spLocks noChangeArrowheads="1"/>
          </p:cNvSpPr>
          <p:nvPr/>
        </p:nvSpPr>
        <p:spPr bwMode="auto">
          <a:xfrm>
            <a:off x="2514600" y="4419600"/>
            <a:ext cx="2133600" cy="685800"/>
          </a:xfrm>
          <a:prstGeom prst="rect">
            <a:avLst/>
          </a:prstGeom>
          <a:solidFill>
            <a:srgbClr val="FFFF99"/>
          </a:solidFill>
          <a:ln w="31750">
            <a:solidFill>
              <a:srgbClr val="6666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>
                <a:solidFill>
                  <a:schemeClr val="accent2"/>
                </a:solidFill>
                <a:latin typeface="Times New Roman" charset="0"/>
              </a:rPr>
              <a:t>bytecode interpreter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>
                <a:solidFill>
                  <a:schemeClr val="accent2"/>
                </a:solidFill>
                <a:latin typeface="Times New Roman" charset="0"/>
              </a:rPr>
              <a:t>for Mac</a:t>
            </a:r>
          </a:p>
        </p:txBody>
      </p:sp>
      <p:pic>
        <p:nvPicPr>
          <p:cNvPr id="71694" name="Picture 26" descr="powerma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257800"/>
            <a:ext cx="1600200" cy="1173163"/>
          </a:xfrm>
          <a:prstGeom prst="rect">
            <a:avLst/>
          </a:prstGeom>
          <a:noFill/>
          <a:ln w="9525">
            <a:solidFill>
              <a:srgbClr val="66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95" name="Line 29"/>
          <p:cNvSpPr>
            <a:spLocks noChangeShapeType="1"/>
          </p:cNvSpPr>
          <p:nvPr/>
        </p:nvSpPr>
        <p:spPr bwMode="auto">
          <a:xfrm>
            <a:off x="3886200" y="4038600"/>
            <a:ext cx="76200" cy="381000"/>
          </a:xfrm>
          <a:prstGeom prst="line">
            <a:avLst/>
          </a:prstGeom>
          <a:noFill/>
          <a:ln w="31750">
            <a:solidFill>
              <a:srgbClr val="6666FF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6" name="Rectangle 9"/>
          <p:cNvSpPr>
            <a:spLocks noChangeArrowheads="1"/>
          </p:cNvSpPr>
          <p:nvPr/>
        </p:nvSpPr>
        <p:spPr bwMode="auto">
          <a:xfrm>
            <a:off x="7086600" y="4419600"/>
            <a:ext cx="1981200" cy="685800"/>
          </a:xfrm>
          <a:prstGeom prst="rect">
            <a:avLst/>
          </a:prstGeom>
          <a:solidFill>
            <a:srgbClr val="FFFF99"/>
          </a:solidFill>
          <a:ln w="31750">
            <a:solidFill>
              <a:srgbClr val="6666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1800">
                <a:solidFill>
                  <a:schemeClr val="accent2"/>
                </a:solidFill>
                <a:latin typeface="Times New Roman" charset="0"/>
              </a:rPr>
              <a:t>bytecode interpreter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1800">
                <a:solidFill>
                  <a:schemeClr val="accent2"/>
                </a:solidFill>
                <a:latin typeface="Times New Roman" charset="0"/>
              </a:rPr>
              <a:t>for Linux</a:t>
            </a:r>
          </a:p>
        </p:txBody>
      </p:sp>
      <p:pic>
        <p:nvPicPr>
          <p:cNvPr id="71697" name="Picture 28" descr="pc-x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5410200"/>
            <a:ext cx="1143000" cy="1143000"/>
          </a:xfrm>
          <a:prstGeom prst="rect">
            <a:avLst/>
          </a:prstGeom>
          <a:noFill/>
          <a:ln w="9525">
            <a:solidFill>
              <a:srgbClr val="66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5715000"/>
            <a:ext cx="5524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99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105400"/>
            <a:ext cx="2849563" cy="160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17051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017FC9E-7F37-EA47-B80D-A7525EE920A0}" type="slidenum">
              <a:rPr lang="en-US" altLang="x-none" sz="1400">
                <a:solidFill>
                  <a:srgbClr val="000000"/>
                </a:solidFill>
              </a:rPr>
              <a:pPr/>
              <a:t>100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118475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Problem of the Client PORT Approach</a:t>
            </a:r>
            <a:endParaRPr lang="en-US" altLang="x-none" sz="3600">
              <a:ea typeface="ＭＳ Ｐゴシック" charset="-12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Many Internet hosts are behind </a:t>
            </a:r>
            <a:r>
              <a:rPr lang="en-US" altLang="x-none">
                <a:solidFill>
                  <a:srgbClr val="FF0000"/>
                </a:solidFill>
                <a:ea typeface="ＭＳ Ｐゴシック" charset="-128"/>
              </a:rPr>
              <a:t>NAT/firewalls </a:t>
            </a:r>
            <a:r>
              <a:rPr lang="en-US" altLang="x-none">
                <a:ea typeface="ＭＳ Ｐゴシック" charset="-128"/>
              </a:rPr>
              <a:t>that </a:t>
            </a:r>
            <a:r>
              <a:rPr lang="en-US" altLang="x-none">
                <a:solidFill>
                  <a:srgbClr val="FF0000"/>
                </a:solidFill>
                <a:ea typeface="ＭＳ Ｐゴシック" charset="-128"/>
              </a:rPr>
              <a:t>block connections initiated from outside</a:t>
            </a:r>
          </a:p>
        </p:txBody>
      </p:sp>
      <p:graphicFrame>
        <p:nvGraphicFramePr>
          <p:cNvPr id="128004" name="Object 2"/>
          <p:cNvGraphicFramePr>
            <a:graphicFrameLocks noChangeAspect="1"/>
          </p:cNvGraphicFramePr>
          <p:nvPr/>
        </p:nvGraphicFramePr>
        <p:xfrm>
          <a:off x="4559300" y="3244850"/>
          <a:ext cx="7810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90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300" y="3244850"/>
                        <a:ext cx="78105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8005" name="Group 6"/>
          <p:cNvGrpSpPr>
            <a:grpSpLocks/>
          </p:cNvGrpSpPr>
          <p:nvPr/>
        </p:nvGrpSpPr>
        <p:grpSpPr bwMode="auto">
          <a:xfrm>
            <a:off x="7972425" y="2787650"/>
            <a:ext cx="387350" cy="1508125"/>
            <a:chOff x="4180" y="783"/>
            <a:chExt cx="150" cy="307"/>
          </a:xfrm>
        </p:grpSpPr>
        <p:sp>
          <p:nvSpPr>
            <p:cNvPr id="128019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0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1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2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3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4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5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6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28006" name="Text Box 15"/>
          <p:cNvSpPr txBox="1">
            <a:spLocks noChangeArrowheads="1"/>
          </p:cNvSpPr>
          <p:nvPr/>
        </p:nvSpPr>
        <p:spPr bwMode="auto">
          <a:xfrm>
            <a:off x="4641850" y="1593850"/>
            <a:ext cx="84772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28007" name="Text Box 16"/>
          <p:cNvSpPr txBox="1">
            <a:spLocks noChangeArrowheads="1"/>
          </p:cNvSpPr>
          <p:nvPr/>
        </p:nvSpPr>
        <p:spPr bwMode="auto">
          <a:xfrm>
            <a:off x="7610475" y="1606550"/>
            <a:ext cx="95567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server</a:t>
            </a:r>
          </a:p>
        </p:txBody>
      </p:sp>
      <p:sp>
        <p:nvSpPr>
          <p:cNvPr id="128008" name="Line 17"/>
          <p:cNvSpPr>
            <a:spLocks noChangeShapeType="1"/>
          </p:cNvSpPr>
          <p:nvPr/>
        </p:nvSpPr>
        <p:spPr bwMode="auto">
          <a:xfrm>
            <a:off x="5370513" y="3182938"/>
            <a:ext cx="2562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09" name="Text Box 19"/>
          <p:cNvSpPr txBox="1">
            <a:spLocks noChangeArrowheads="1"/>
          </p:cNvSpPr>
          <p:nvPr/>
        </p:nvSpPr>
        <p:spPr bwMode="auto">
          <a:xfrm>
            <a:off x="5432425" y="2589213"/>
            <a:ext cx="24098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TCP control connection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port </a:t>
            </a:r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21</a:t>
            </a: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 at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28010" name="Group 19"/>
          <p:cNvGrpSpPr>
            <a:grpSpLocks/>
          </p:cNvGrpSpPr>
          <p:nvPr/>
        </p:nvGrpSpPr>
        <p:grpSpPr bwMode="auto">
          <a:xfrm>
            <a:off x="5373688" y="3571875"/>
            <a:ext cx="2562225" cy="393700"/>
            <a:chOff x="2879639" y="3491835"/>
            <a:chExt cx="2562225" cy="393700"/>
          </a:xfrm>
        </p:grpSpPr>
        <p:sp>
          <p:nvSpPr>
            <p:cNvPr id="128017" name="Line 18"/>
            <p:cNvSpPr>
              <a:spLocks noChangeShapeType="1"/>
            </p:cNvSpPr>
            <p:nvPr/>
          </p:nvSpPr>
          <p:spPr bwMode="auto">
            <a:xfrm flipV="1">
              <a:off x="2879639" y="3866485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8" name="Text Box 20"/>
            <p:cNvSpPr txBox="1">
              <a:spLocks noChangeArrowheads="1"/>
            </p:cNvSpPr>
            <p:nvPr/>
          </p:nvSpPr>
          <p:spPr bwMode="auto">
            <a:xfrm>
              <a:off x="3027277" y="349183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PORT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8011" name="Group 22"/>
          <p:cNvGrpSpPr>
            <a:grpSpLocks/>
          </p:cNvGrpSpPr>
          <p:nvPr/>
        </p:nvGrpSpPr>
        <p:grpSpPr bwMode="auto">
          <a:xfrm>
            <a:off x="5386388" y="4329113"/>
            <a:ext cx="2562225" cy="393700"/>
            <a:chOff x="2892339" y="4249072"/>
            <a:chExt cx="2562225" cy="393700"/>
          </a:xfrm>
        </p:grpSpPr>
        <p:sp>
          <p:nvSpPr>
            <p:cNvPr id="128015" name="Line 18"/>
            <p:cNvSpPr>
              <a:spLocks noChangeShapeType="1"/>
            </p:cNvSpPr>
            <p:nvPr/>
          </p:nvSpPr>
          <p:spPr bwMode="auto">
            <a:xfrm flipV="1">
              <a:off x="2892339" y="462213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6" name="Text Box 20"/>
            <p:cNvSpPr txBox="1">
              <a:spLocks noChangeArrowheads="1"/>
            </p:cNvSpPr>
            <p:nvPr/>
          </p:nvSpPr>
          <p:spPr bwMode="auto">
            <a:xfrm>
              <a:off x="3039977" y="424907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8012" name="Group 25"/>
          <p:cNvGrpSpPr>
            <a:grpSpLocks/>
          </p:cNvGrpSpPr>
          <p:nvPr/>
        </p:nvGrpSpPr>
        <p:grpSpPr bwMode="auto">
          <a:xfrm>
            <a:off x="5445125" y="5464175"/>
            <a:ext cx="2597150" cy="1076325"/>
            <a:chOff x="2951077" y="5384135"/>
            <a:chExt cx="2597150" cy="1077218"/>
          </a:xfrm>
        </p:grpSpPr>
        <p:sp>
          <p:nvSpPr>
            <p:cNvPr id="128013" name="Text Box 20"/>
            <p:cNvSpPr txBox="1">
              <a:spLocks noChangeArrowheads="1"/>
            </p:cNvSpPr>
            <p:nvPr/>
          </p:nvSpPr>
          <p:spPr bwMode="auto">
            <a:xfrm>
              <a:off x="3138402" y="538413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8014" name="Line 17"/>
            <p:cNvSpPr>
              <a:spLocks noChangeShapeType="1"/>
            </p:cNvSpPr>
            <p:nvPr/>
          </p:nvSpPr>
          <p:spPr bwMode="auto">
            <a:xfrm>
              <a:off x="2951077" y="540794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A14A010-FA08-2C4F-95A1-FB01C471E7CB}" type="slidenum">
              <a:rPr lang="en-US" altLang="x-none" sz="1400">
                <a:solidFill>
                  <a:srgbClr val="000000"/>
                </a:solidFill>
              </a:rPr>
              <a:pPr/>
              <a:t>101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82563"/>
            <a:ext cx="82169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FTP PASV: Server Specifies Data Port, Client Initiates Connection</a:t>
            </a:r>
            <a:endParaRPr lang="en-US" altLang="x-none">
              <a:ea typeface="ＭＳ Ｐゴシック" charset="-128"/>
            </a:endParaRPr>
          </a:p>
        </p:txBody>
      </p:sp>
      <p:grpSp>
        <p:nvGrpSpPr>
          <p:cNvPr id="130051" name="Group 2"/>
          <p:cNvGrpSpPr>
            <a:grpSpLocks/>
          </p:cNvGrpSpPr>
          <p:nvPr/>
        </p:nvGrpSpPr>
        <p:grpSpPr bwMode="auto">
          <a:xfrm>
            <a:off x="534988" y="1538288"/>
            <a:ext cx="4005262" cy="4945062"/>
            <a:chOff x="534401" y="1537608"/>
            <a:chExt cx="4005482" cy="4946425"/>
          </a:xfrm>
        </p:grpSpPr>
        <p:graphicFrame>
          <p:nvGraphicFramePr>
            <p:cNvPr id="130075" name="Object 2"/>
            <p:cNvGraphicFramePr>
              <a:graphicFrameLocks noChangeAspect="1"/>
            </p:cNvGraphicFramePr>
            <p:nvPr/>
          </p:nvGraphicFramePr>
          <p:xfrm>
            <a:off x="534401" y="3187490"/>
            <a:ext cx="781050" cy="973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16" name="Clip" r:id="rId4" imgW="1307079" imgH="1083682" progId="MS_ClipArt_Gallery.2">
                    <p:embed/>
                  </p:oleObj>
                </mc:Choice>
                <mc:Fallback>
                  <p:oleObj name="Clip" r:id="rId4" imgW="1307079" imgH="1083682" progId="MS_ClipArt_Gallery.2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401" y="3187490"/>
                          <a:ext cx="781050" cy="973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0076" name="Group 6"/>
            <p:cNvGrpSpPr>
              <a:grpSpLocks/>
            </p:cNvGrpSpPr>
            <p:nvPr/>
          </p:nvGrpSpPr>
          <p:grpSpPr bwMode="auto">
            <a:xfrm>
              <a:off x="3947526" y="2730290"/>
              <a:ext cx="387350" cy="1508125"/>
              <a:chOff x="4180" y="783"/>
              <a:chExt cx="150" cy="307"/>
            </a:xfrm>
          </p:grpSpPr>
          <p:sp>
            <p:nvSpPr>
              <p:cNvPr id="130087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88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89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90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91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92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93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94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30077" name="Text Box 15"/>
            <p:cNvSpPr txBox="1">
              <a:spLocks noChangeArrowheads="1"/>
            </p:cNvSpPr>
            <p:nvPr/>
          </p:nvSpPr>
          <p:spPr bwMode="auto">
            <a:xfrm>
              <a:off x="616049" y="1537608"/>
              <a:ext cx="847725" cy="146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78" name="Text Box 16"/>
            <p:cNvSpPr txBox="1">
              <a:spLocks noChangeArrowheads="1"/>
            </p:cNvSpPr>
            <p:nvPr/>
          </p:nvSpPr>
          <p:spPr bwMode="auto">
            <a:xfrm>
              <a:off x="3584208" y="1549177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130079" name="Line 17"/>
            <p:cNvSpPr>
              <a:spLocks noChangeShapeType="1"/>
            </p:cNvSpPr>
            <p:nvPr/>
          </p:nvSpPr>
          <p:spPr bwMode="auto">
            <a:xfrm>
              <a:off x="1345613" y="312557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80" name="Line 18"/>
            <p:cNvSpPr>
              <a:spLocks noChangeShapeType="1"/>
            </p:cNvSpPr>
            <p:nvPr/>
          </p:nvSpPr>
          <p:spPr bwMode="auto">
            <a:xfrm flipV="1">
              <a:off x="1348788" y="3889165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81" name="Text Box 19"/>
            <p:cNvSpPr txBox="1">
              <a:spLocks noChangeArrowheads="1"/>
            </p:cNvSpPr>
            <p:nvPr/>
          </p:nvSpPr>
          <p:spPr bwMode="auto">
            <a:xfrm>
              <a:off x="1407526" y="2531852"/>
              <a:ext cx="2409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TCP control connection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port </a:t>
              </a:r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21</a:t>
              </a:r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 at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2" name="Text Box 20"/>
            <p:cNvSpPr txBox="1">
              <a:spLocks noChangeArrowheads="1"/>
            </p:cNvSpPr>
            <p:nvPr/>
          </p:nvSpPr>
          <p:spPr bwMode="auto">
            <a:xfrm>
              <a:off x="1607551" y="540681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3" name="Text Box 20"/>
            <p:cNvSpPr txBox="1">
              <a:spLocks noChangeArrowheads="1"/>
            </p:cNvSpPr>
            <p:nvPr/>
          </p:nvSpPr>
          <p:spPr bwMode="auto">
            <a:xfrm>
              <a:off x="1496426" y="351451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PORT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4" name="Line 18"/>
            <p:cNvSpPr>
              <a:spLocks noChangeShapeType="1"/>
            </p:cNvSpPr>
            <p:nvPr/>
          </p:nvSpPr>
          <p:spPr bwMode="auto">
            <a:xfrm flipV="1">
              <a:off x="1361488" y="464481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85" name="Text Box 20"/>
            <p:cNvSpPr txBox="1">
              <a:spLocks noChangeArrowheads="1"/>
            </p:cNvSpPr>
            <p:nvPr/>
          </p:nvSpPr>
          <p:spPr bwMode="auto">
            <a:xfrm>
              <a:off x="1509126" y="427175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6" name="Line 17"/>
            <p:cNvSpPr>
              <a:spLocks noChangeShapeType="1"/>
            </p:cNvSpPr>
            <p:nvPr/>
          </p:nvSpPr>
          <p:spPr bwMode="auto">
            <a:xfrm>
              <a:off x="1420226" y="543062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0052" name="Group 27"/>
          <p:cNvGrpSpPr>
            <a:grpSpLocks/>
          </p:cNvGrpSpPr>
          <p:nvPr/>
        </p:nvGrpSpPr>
        <p:grpSpPr bwMode="auto">
          <a:xfrm>
            <a:off x="4826000" y="1543050"/>
            <a:ext cx="4005263" cy="4946650"/>
            <a:chOff x="534401" y="1537608"/>
            <a:chExt cx="4005482" cy="4946425"/>
          </a:xfrm>
        </p:grpSpPr>
        <p:graphicFrame>
          <p:nvGraphicFramePr>
            <p:cNvPr id="130055" name="Object 2"/>
            <p:cNvGraphicFramePr>
              <a:graphicFrameLocks noChangeAspect="1"/>
            </p:cNvGraphicFramePr>
            <p:nvPr/>
          </p:nvGraphicFramePr>
          <p:xfrm>
            <a:off x="534401" y="3187490"/>
            <a:ext cx="781050" cy="973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17" name="Clip" r:id="rId6" imgW="1307079" imgH="1083682" progId="MS_ClipArt_Gallery.2">
                    <p:embed/>
                  </p:oleObj>
                </mc:Choice>
                <mc:Fallback>
                  <p:oleObj name="Clip" r:id="rId6" imgW="1307079" imgH="1083682" progId="MS_ClipArt_Gallery.2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401" y="3187490"/>
                          <a:ext cx="781050" cy="973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0056" name="Group 6"/>
            <p:cNvGrpSpPr>
              <a:grpSpLocks/>
            </p:cNvGrpSpPr>
            <p:nvPr/>
          </p:nvGrpSpPr>
          <p:grpSpPr bwMode="auto">
            <a:xfrm>
              <a:off x="3947526" y="2730290"/>
              <a:ext cx="387350" cy="1508125"/>
              <a:chOff x="4180" y="783"/>
              <a:chExt cx="150" cy="307"/>
            </a:xfrm>
          </p:grpSpPr>
          <p:sp>
            <p:nvSpPr>
              <p:cNvPr id="130067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68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69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70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71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72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73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74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30057" name="Text Box 15"/>
            <p:cNvSpPr txBox="1">
              <a:spLocks noChangeArrowheads="1"/>
            </p:cNvSpPr>
            <p:nvPr/>
          </p:nvSpPr>
          <p:spPr bwMode="auto">
            <a:xfrm>
              <a:off x="616049" y="1537608"/>
              <a:ext cx="847725" cy="146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58" name="Text Box 16"/>
            <p:cNvSpPr txBox="1">
              <a:spLocks noChangeArrowheads="1"/>
            </p:cNvSpPr>
            <p:nvPr/>
          </p:nvSpPr>
          <p:spPr bwMode="auto">
            <a:xfrm>
              <a:off x="3584208" y="1549177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130059" name="Line 17"/>
            <p:cNvSpPr>
              <a:spLocks noChangeShapeType="1"/>
            </p:cNvSpPr>
            <p:nvPr/>
          </p:nvSpPr>
          <p:spPr bwMode="auto">
            <a:xfrm>
              <a:off x="1345613" y="312557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60" name="Line 18"/>
            <p:cNvSpPr>
              <a:spLocks noChangeShapeType="1"/>
            </p:cNvSpPr>
            <p:nvPr/>
          </p:nvSpPr>
          <p:spPr bwMode="auto">
            <a:xfrm flipV="1">
              <a:off x="1348788" y="3719062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61" name="Text Box 19"/>
            <p:cNvSpPr txBox="1">
              <a:spLocks noChangeArrowheads="1"/>
            </p:cNvSpPr>
            <p:nvPr/>
          </p:nvSpPr>
          <p:spPr bwMode="auto">
            <a:xfrm>
              <a:off x="1407526" y="2531852"/>
              <a:ext cx="2409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TCP control connection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port </a:t>
              </a:r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21</a:t>
              </a:r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 at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2" name="Text Box 20"/>
            <p:cNvSpPr txBox="1">
              <a:spLocks noChangeArrowheads="1"/>
            </p:cNvSpPr>
            <p:nvPr/>
          </p:nvSpPr>
          <p:spPr bwMode="auto">
            <a:xfrm>
              <a:off x="1607551" y="540681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Client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 of PASV returned serverip:sport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3" name="Text Box 20"/>
            <p:cNvSpPr txBox="1">
              <a:spLocks noChangeArrowheads="1"/>
            </p:cNvSpPr>
            <p:nvPr/>
          </p:nvSpPr>
          <p:spPr bwMode="auto">
            <a:xfrm>
              <a:off x="1496426" y="337843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PASV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4" name="Line 18"/>
            <p:cNvSpPr>
              <a:spLocks noChangeShapeType="1"/>
            </p:cNvSpPr>
            <p:nvPr/>
          </p:nvSpPr>
          <p:spPr bwMode="auto">
            <a:xfrm flipV="1">
              <a:off x="1361488" y="464481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65" name="Text Box 20"/>
            <p:cNvSpPr txBox="1">
              <a:spLocks noChangeArrowheads="1"/>
            </p:cNvSpPr>
            <p:nvPr/>
          </p:nvSpPr>
          <p:spPr bwMode="auto">
            <a:xfrm>
              <a:off x="1509126" y="427175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6" name="Line 17"/>
            <p:cNvSpPr>
              <a:spLocks noChangeShapeType="1"/>
            </p:cNvSpPr>
            <p:nvPr/>
          </p:nvSpPr>
          <p:spPr bwMode="auto">
            <a:xfrm>
              <a:off x="1420226" y="543062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0053" name="Line 18"/>
          <p:cNvSpPr>
            <a:spLocks noChangeShapeType="1"/>
          </p:cNvSpPr>
          <p:nvPr/>
        </p:nvSpPr>
        <p:spPr bwMode="auto">
          <a:xfrm flipV="1">
            <a:off x="5634038" y="4159250"/>
            <a:ext cx="2562225" cy="190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arrow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4" name="Text Box 20"/>
          <p:cNvSpPr txBox="1">
            <a:spLocks noChangeArrowheads="1"/>
          </p:cNvSpPr>
          <p:nvPr/>
        </p:nvSpPr>
        <p:spPr bwMode="auto">
          <a:xfrm>
            <a:off x="5792788" y="3830638"/>
            <a:ext cx="24098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serverip:sport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BE16C4A-BF61-2C47-B96A-5A659F9D7B0C}" type="slidenum">
              <a:rPr lang="en-US" altLang="x-none" sz="1400">
                <a:solidFill>
                  <a:srgbClr val="000000"/>
                </a:solidFill>
              </a:rPr>
              <a:pPr/>
              <a:t>102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8" y="1582738"/>
            <a:ext cx="7458075" cy="2543175"/>
          </a:xfrm>
        </p:spPr>
        <p:txBody>
          <a:bodyPr/>
          <a:lstStyle/>
          <a:p>
            <a:r>
              <a:rPr lang="en-US" altLang="x-none" dirty="0">
                <a:ea typeface="ＭＳ Ｐゴシック" charset="-128"/>
              </a:rPr>
              <a:t>Use Wireshark to capture FTP traffic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Using chrome to visit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sz="2000" dirty="0">
                <a:ea typeface="ＭＳ Ｐゴシック" charset="-128"/>
              </a:rPr>
              <a:t>ftp://</a:t>
            </a:r>
            <a:r>
              <a:rPr lang="en-US" altLang="x-none" sz="2000" dirty="0" err="1">
                <a:ea typeface="ＭＳ Ｐゴシック" charset="-128"/>
              </a:rPr>
              <a:t>ftp.freebsd.org</a:t>
            </a:r>
            <a:endParaRPr lang="en-US" altLang="x-none" sz="2000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7ACEFD9-BD2B-0748-ADA3-E3B9BA390909}" type="slidenum">
              <a:rPr lang="en-US" altLang="x-none" sz="1400">
                <a:solidFill>
                  <a:srgbClr val="000000"/>
                </a:solidFill>
              </a:rPr>
              <a:pPr/>
              <a:t>103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 dirty="0">
                <a:ea typeface="ＭＳ Ｐゴシック" charset="-128"/>
              </a:rPr>
              <a:t>FTP Extensions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8" y="1582738"/>
            <a:ext cx="7458075" cy="2543175"/>
          </a:xfrm>
        </p:spPr>
        <p:txBody>
          <a:bodyPr/>
          <a:lstStyle/>
          <a:p>
            <a:r>
              <a:rPr lang="en-US" altLang="x-none" dirty="0">
                <a:ea typeface="ＭＳ Ｐゴシック" charset="-128"/>
              </a:rPr>
              <a:t>FTP with extensions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are being used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extensively in large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data set transfers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(e.g., LHC)</a:t>
            </a:r>
          </a:p>
          <a:p>
            <a:pPr lvl="1"/>
            <a:endParaRPr lang="en-US" altLang="x-none" dirty="0">
              <a:ea typeface="ＭＳ Ｐゴシック" charset="-128"/>
            </a:endParaRPr>
          </a:p>
        </p:txBody>
      </p:sp>
      <p:pic>
        <p:nvPicPr>
          <p:cNvPr id="13619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932" y="1473698"/>
            <a:ext cx="40640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932" y="4332785"/>
            <a:ext cx="4064000" cy="218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60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7ACEFD9-BD2B-0748-ADA3-E3B9BA390909}" type="slidenum">
              <a:rPr lang="en-US" altLang="x-none" sz="1400">
                <a:solidFill>
                  <a:srgbClr val="000000"/>
                </a:solidFill>
              </a:rPr>
              <a:pPr/>
              <a:t>104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 dirty="0">
                <a:ea typeface="ＭＳ Ｐゴシック" charset="-128"/>
              </a:rPr>
              <a:t>Data Transfer Structure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1" y="4984859"/>
            <a:ext cx="8279524" cy="1530241"/>
          </a:xfrm>
        </p:spPr>
        <p:txBody>
          <a:bodyPr/>
          <a:lstStyle/>
          <a:p>
            <a:r>
              <a:rPr lang="en-US" altLang="x-none" sz="2000" dirty="0">
                <a:ea typeface="ＭＳ Ｐゴシック" charset="-128"/>
              </a:rPr>
              <a:t>See </a:t>
            </a:r>
            <a:r>
              <a:rPr lang="en-US" altLang="x-none" sz="2000" dirty="0" err="1">
                <a:ea typeface="ＭＳ Ｐゴシック" charset="-128"/>
              </a:rPr>
              <a:t>GridFTP</a:t>
            </a:r>
            <a:r>
              <a:rPr lang="en-US" altLang="x-none" sz="2000" dirty="0">
                <a:ea typeface="ＭＳ Ｐゴシック" charset="-128"/>
              </a:rPr>
              <a:t> to FTP extensions</a:t>
            </a:r>
          </a:p>
          <a:p>
            <a:pPr lvl="1"/>
            <a:r>
              <a:rPr lang="en-US" altLang="x-none" sz="1800" dirty="0">
                <a:ea typeface="ＭＳ Ｐゴシック" charset="-128"/>
                <a:hlinkClick r:id="rId3"/>
              </a:rPr>
              <a:t>https://www.ogf.org/documents/GFD.20.pd</a:t>
            </a:r>
            <a:endParaRPr lang="en-US" altLang="x-none" sz="1800" dirty="0">
              <a:ea typeface="ＭＳ Ｐゴシック" charset="-128"/>
            </a:endParaRPr>
          </a:p>
          <a:p>
            <a:r>
              <a:rPr lang="en-US" altLang="x-none" sz="2000" dirty="0">
                <a:ea typeface="ＭＳ Ｐゴシック" charset="-128"/>
              </a:rPr>
              <a:t>Goal of </a:t>
            </a:r>
            <a:r>
              <a:rPr lang="en-US" altLang="x-none" sz="2000" dirty="0" err="1">
                <a:ea typeface="ＭＳ Ｐゴシック" charset="-128"/>
              </a:rPr>
              <a:t>GridFTP</a:t>
            </a:r>
            <a:r>
              <a:rPr lang="en-US" altLang="x-none" sz="2000" dirty="0">
                <a:ea typeface="ＭＳ Ｐゴシック" charset="-128"/>
              </a:rPr>
              <a:t>: allow parallel, high-throughput data transfer</a:t>
            </a:r>
          </a:p>
          <a:p>
            <a:pPr lvl="1"/>
            <a:r>
              <a:rPr lang="en-US" altLang="x-none" sz="1800" dirty="0">
                <a:ea typeface="ＭＳ Ｐゴシック" charset="-128"/>
              </a:rPr>
              <a:t>Discussion: What features do we need to add to FTP to allow parallel transfers?</a:t>
            </a:r>
          </a:p>
          <a:p>
            <a:pPr lvl="1"/>
            <a:endParaRPr lang="en-US" altLang="x-none" sz="1800" dirty="0">
              <a:ea typeface="ＭＳ Ｐゴシック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59" y="1417947"/>
            <a:ext cx="6306207" cy="3566912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5BE8990-A40A-BE42-9DA3-CB72DABE2C4A}" type="slidenum">
              <a:rPr lang="en-US" altLang="x-none" sz="1400">
                <a:solidFill>
                  <a:srgbClr val="000000"/>
                </a:solidFill>
              </a:rPr>
              <a:pPr/>
              <a:t>105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15913" y="238125"/>
            <a:ext cx="83820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FTP Evaluation</a:t>
            </a:r>
            <a:endParaRPr lang="en-US" altLang="x-none" sz="4400">
              <a:ea typeface="ＭＳ Ｐゴシック" charset="-128"/>
            </a:endParaRPr>
          </a:p>
        </p:txBody>
      </p:sp>
      <p:grpSp>
        <p:nvGrpSpPr>
          <p:cNvPr id="134147" name="Group 262"/>
          <p:cNvGrpSpPr>
            <a:grpSpLocks/>
          </p:cNvGrpSpPr>
          <p:nvPr/>
        </p:nvGrpSpPr>
        <p:grpSpPr bwMode="auto">
          <a:xfrm>
            <a:off x="4899025" y="1847850"/>
            <a:ext cx="3678238" cy="3670300"/>
            <a:chOff x="3092" y="1182"/>
            <a:chExt cx="2317" cy="2312"/>
          </a:xfrm>
        </p:grpSpPr>
        <p:sp>
          <p:nvSpPr>
            <p:cNvPr id="1074" name="Freeform 7"/>
            <p:cNvSpPr>
              <a:spLocks/>
            </p:cNvSpPr>
            <p:nvPr/>
          </p:nvSpPr>
          <p:spPr bwMode="auto">
            <a:xfrm>
              <a:off x="4276" y="1272"/>
              <a:ext cx="1133" cy="1055"/>
            </a:xfrm>
            <a:custGeom>
              <a:avLst/>
              <a:gdLst>
                <a:gd name="T0" fmla="*/ 39 w 1292"/>
                <a:gd name="T1" fmla="*/ 3 h 1255"/>
                <a:gd name="T2" fmla="*/ 6 w 1292"/>
                <a:gd name="T3" fmla="*/ 14 h 1255"/>
                <a:gd name="T4" fmla="*/ 4 w 1292"/>
                <a:gd name="T5" fmla="*/ 46 h 1255"/>
                <a:gd name="T6" fmla="*/ 9 w 1292"/>
                <a:gd name="T7" fmla="*/ 73 h 1255"/>
                <a:gd name="T8" fmla="*/ 39 w 1292"/>
                <a:gd name="T9" fmla="*/ 76 h 1255"/>
                <a:gd name="T10" fmla="*/ 103 w 1292"/>
                <a:gd name="T11" fmla="*/ 99 h 1255"/>
                <a:gd name="T12" fmla="*/ 158 w 1292"/>
                <a:gd name="T13" fmla="*/ 109 h 1255"/>
                <a:gd name="T14" fmla="*/ 190 w 1292"/>
                <a:gd name="T15" fmla="*/ 90 h 1255"/>
                <a:gd name="T16" fmla="*/ 203 w 1292"/>
                <a:gd name="T17" fmla="*/ 39 h 1255"/>
                <a:gd name="T18" fmla="*/ 191 w 1292"/>
                <a:gd name="T19" fmla="*/ 18 h 1255"/>
                <a:gd name="T20" fmla="*/ 118 w 1292"/>
                <a:gd name="T21" fmla="*/ 10 h 1255"/>
                <a:gd name="T22" fmla="*/ 39 w 1292"/>
                <a:gd name="T23" fmla="*/ 3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75" name="Freeform 8"/>
            <p:cNvSpPr>
              <a:spLocks/>
            </p:cNvSpPr>
            <p:nvPr/>
          </p:nvSpPr>
          <p:spPr bwMode="auto">
            <a:xfrm>
              <a:off x="3092" y="1182"/>
              <a:ext cx="1176" cy="1001"/>
            </a:xfrm>
            <a:custGeom>
              <a:avLst/>
              <a:gdLst>
                <a:gd name="T0" fmla="*/ 88 w 1340"/>
                <a:gd name="T1" fmla="*/ 3 h 1191"/>
                <a:gd name="T2" fmla="*/ 13 w 1340"/>
                <a:gd name="T3" fmla="*/ 5 h 1191"/>
                <a:gd name="T4" fmla="*/ 10 w 1340"/>
                <a:gd name="T5" fmla="*/ 35 h 1191"/>
                <a:gd name="T6" fmla="*/ 4 w 1340"/>
                <a:gd name="T7" fmla="*/ 63 h 1191"/>
                <a:gd name="T8" fmla="*/ 18 w 1340"/>
                <a:gd name="T9" fmla="*/ 76 h 1191"/>
                <a:gd name="T10" fmla="*/ 87 w 1340"/>
                <a:gd name="T11" fmla="*/ 76 h 1191"/>
                <a:gd name="T12" fmla="*/ 103 w 1340"/>
                <a:gd name="T13" fmla="*/ 99 h 1191"/>
                <a:gd name="T14" fmla="*/ 198 w 1340"/>
                <a:gd name="T15" fmla="*/ 95 h 1191"/>
                <a:gd name="T16" fmla="*/ 205 w 1340"/>
                <a:gd name="T17" fmla="*/ 50 h 1191"/>
                <a:gd name="T18" fmla="*/ 193 w 1340"/>
                <a:gd name="T19" fmla="*/ 30 h 1191"/>
                <a:gd name="T20" fmla="*/ 123 w 1340"/>
                <a:gd name="T21" fmla="*/ 25 h 1191"/>
                <a:gd name="T22" fmla="*/ 88 w 1340"/>
                <a:gd name="T23" fmla="*/ 3 h 119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40"/>
                <a:gd name="T37" fmla="*/ 0 h 1191"/>
                <a:gd name="T38" fmla="*/ 1340 w 1340"/>
                <a:gd name="T39" fmla="*/ 1191 h 119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40" h="1191">
                  <a:moveTo>
                    <a:pt x="550" y="42"/>
                  </a:moveTo>
                  <a:cubicBezTo>
                    <a:pt x="437" y="4"/>
                    <a:pt x="164" y="0"/>
                    <a:pt x="82" y="60"/>
                  </a:cubicBezTo>
                  <a:cubicBezTo>
                    <a:pt x="0" y="120"/>
                    <a:pt x="67" y="292"/>
                    <a:pt x="58" y="402"/>
                  </a:cubicBezTo>
                  <a:cubicBezTo>
                    <a:pt x="49" y="512"/>
                    <a:pt x="19" y="642"/>
                    <a:pt x="28" y="720"/>
                  </a:cubicBezTo>
                  <a:cubicBezTo>
                    <a:pt x="37" y="798"/>
                    <a:pt x="27" y="844"/>
                    <a:pt x="112" y="870"/>
                  </a:cubicBezTo>
                  <a:cubicBezTo>
                    <a:pt x="197" y="896"/>
                    <a:pt x="450" y="833"/>
                    <a:pt x="538" y="876"/>
                  </a:cubicBezTo>
                  <a:cubicBezTo>
                    <a:pt x="626" y="919"/>
                    <a:pt x="524" y="1091"/>
                    <a:pt x="640" y="1128"/>
                  </a:cubicBezTo>
                  <a:cubicBezTo>
                    <a:pt x="756" y="1165"/>
                    <a:pt x="1128" y="1191"/>
                    <a:pt x="1234" y="1098"/>
                  </a:cubicBezTo>
                  <a:cubicBezTo>
                    <a:pt x="1340" y="1005"/>
                    <a:pt x="1281" y="696"/>
                    <a:pt x="1276" y="570"/>
                  </a:cubicBezTo>
                  <a:cubicBezTo>
                    <a:pt x="1271" y="444"/>
                    <a:pt x="1290" y="389"/>
                    <a:pt x="1204" y="342"/>
                  </a:cubicBezTo>
                  <a:cubicBezTo>
                    <a:pt x="1118" y="295"/>
                    <a:pt x="868" y="338"/>
                    <a:pt x="760" y="288"/>
                  </a:cubicBezTo>
                  <a:cubicBezTo>
                    <a:pt x="652" y="238"/>
                    <a:pt x="663" y="80"/>
                    <a:pt x="550" y="42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76" name="Freeform 9"/>
            <p:cNvSpPr>
              <a:spLocks/>
            </p:cNvSpPr>
            <p:nvPr/>
          </p:nvSpPr>
          <p:spPr bwMode="auto">
            <a:xfrm>
              <a:off x="3324" y="2096"/>
              <a:ext cx="1874" cy="1398"/>
            </a:xfrm>
            <a:custGeom>
              <a:avLst/>
              <a:gdLst>
                <a:gd name="T0" fmla="*/ 4 w 2135"/>
                <a:gd name="T1" fmla="*/ 57 h 1662"/>
                <a:gd name="T2" fmla="*/ 17 w 2135"/>
                <a:gd name="T3" fmla="*/ 7 h 1662"/>
                <a:gd name="T4" fmla="*/ 105 w 2135"/>
                <a:gd name="T5" fmla="*/ 17 h 1662"/>
                <a:gd name="T6" fmla="*/ 195 w 2135"/>
                <a:gd name="T7" fmla="*/ 8 h 1662"/>
                <a:gd name="T8" fmla="*/ 323 w 2135"/>
                <a:gd name="T9" fmla="*/ 36 h 1662"/>
                <a:gd name="T10" fmla="*/ 324 w 2135"/>
                <a:gd name="T11" fmla="*/ 102 h 1662"/>
                <a:gd name="T12" fmla="*/ 255 w 2135"/>
                <a:gd name="T13" fmla="*/ 141 h 1662"/>
                <a:gd name="T14" fmla="*/ 131 w 2135"/>
                <a:gd name="T15" fmla="*/ 135 h 1662"/>
                <a:gd name="T16" fmla="*/ 80 w 2135"/>
                <a:gd name="T17" fmla="*/ 113 h 1662"/>
                <a:gd name="T18" fmla="*/ 30 w 2135"/>
                <a:gd name="T19" fmla="*/ 95 h 1662"/>
                <a:gd name="T20" fmla="*/ 4 w 2135"/>
                <a:gd name="T21" fmla="*/ 57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80" name="Group 10"/>
            <p:cNvGrpSpPr>
              <a:grpSpLocks/>
            </p:cNvGrpSpPr>
            <p:nvPr/>
          </p:nvGrpSpPr>
          <p:grpSpPr bwMode="auto">
            <a:xfrm>
              <a:off x="3166" y="1267"/>
              <a:ext cx="462" cy="201"/>
              <a:chOff x="3552" y="246"/>
              <a:chExt cx="527" cy="248"/>
            </a:xfrm>
          </p:grpSpPr>
          <p:graphicFrame>
            <p:nvGraphicFramePr>
              <p:cNvPr id="134394" name="Object 11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752" name="Clip" r:id="rId4" imgW="1307079" imgH="1083682" progId="MS_ClipArt_Gallery.2">
                      <p:embed/>
                    </p:oleObj>
                  </mc:Choice>
                  <mc:Fallback>
                    <p:oleObj name="Clip" r:id="rId4" imgW="1307079" imgH="1083682" progId="MS_ClipArt_Gallery.2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95" name="Object 12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753" name="Clip" r:id="rId6" imgW="682368" imgH="480541" progId="MS_ClipArt_Gallery.2">
                      <p:embed/>
                    </p:oleObj>
                  </mc:Choice>
                  <mc:Fallback>
                    <p:oleObj name="Clip" r:id="rId6" imgW="682368" imgH="480541" progId="MS_ClipArt_Gallery.2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78" name="Line 13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1" name="Group 14"/>
            <p:cNvGrpSpPr>
              <a:grpSpLocks/>
            </p:cNvGrpSpPr>
            <p:nvPr/>
          </p:nvGrpSpPr>
          <p:grpSpPr bwMode="auto">
            <a:xfrm>
              <a:off x="3166" y="1642"/>
              <a:ext cx="462" cy="201"/>
              <a:chOff x="3552" y="246"/>
              <a:chExt cx="527" cy="248"/>
            </a:xfrm>
          </p:grpSpPr>
          <p:graphicFrame>
            <p:nvGraphicFramePr>
              <p:cNvPr id="134391" name="Object 15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754" name="Clip" r:id="rId8" imgW="1307079" imgH="1083682" progId="MS_ClipArt_Gallery.2">
                      <p:embed/>
                    </p:oleObj>
                  </mc:Choice>
                  <mc:Fallback>
                    <p:oleObj name="Clip" r:id="rId8" imgW="1307079" imgH="1083682" progId="MS_ClipArt_Gallery.2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92" name="Object 16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755" name="Clip" r:id="rId9" imgW="682368" imgH="480541" progId="MS_ClipArt_Gallery.2">
                      <p:embed/>
                    </p:oleObj>
                  </mc:Choice>
                  <mc:Fallback>
                    <p:oleObj name="Clip" r:id="rId9" imgW="682368" imgH="480541" progId="MS_ClipArt_Gallery.2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77" name="Line 17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2" name="Group 18"/>
            <p:cNvGrpSpPr>
              <a:grpSpLocks/>
            </p:cNvGrpSpPr>
            <p:nvPr/>
          </p:nvGrpSpPr>
          <p:grpSpPr bwMode="auto">
            <a:xfrm>
              <a:off x="3403" y="1508"/>
              <a:ext cx="44" cy="135"/>
              <a:chOff x="3842" y="406"/>
              <a:chExt cx="51" cy="167"/>
            </a:xfrm>
          </p:grpSpPr>
          <p:sp>
            <p:nvSpPr>
              <p:cNvPr id="1274" name="Oval 19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8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5" name="Oval 20"/>
              <p:cNvSpPr>
                <a:spLocks noChangeArrowheads="1"/>
              </p:cNvSpPr>
              <p:nvPr/>
            </p:nvSpPr>
            <p:spPr bwMode="auto">
              <a:xfrm>
                <a:off x="3844" y="467"/>
                <a:ext cx="45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6" name="Oval 21"/>
              <p:cNvSpPr>
                <a:spLocks noChangeArrowheads="1"/>
              </p:cNvSpPr>
              <p:nvPr/>
            </p:nvSpPr>
            <p:spPr bwMode="auto">
              <a:xfrm>
                <a:off x="3845" y="526"/>
                <a:ext cx="48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3" name="Group 22"/>
            <p:cNvGrpSpPr>
              <a:grpSpLocks/>
            </p:cNvGrpSpPr>
            <p:nvPr/>
          </p:nvGrpSpPr>
          <p:grpSpPr bwMode="auto">
            <a:xfrm>
              <a:off x="3699" y="1825"/>
              <a:ext cx="132" cy="249"/>
              <a:chOff x="4180" y="783"/>
              <a:chExt cx="150" cy="307"/>
            </a:xfrm>
          </p:grpSpPr>
          <p:sp>
            <p:nvSpPr>
              <p:cNvPr id="1266" name="AutoShape 23"/>
              <p:cNvSpPr>
                <a:spLocks noChangeArrowheads="1"/>
              </p:cNvSpPr>
              <p:nvPr/>
            </p:nvSpPr>
            <p:spPr bwMode="auto">
              <a:xfrm>
                <a:off x="4180" y="1018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7" name="Rectangle 24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3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8" name="Rectangle 25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4" cy="235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9" name="AutoShape 26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0" name="Line 27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1" name="Line 28"/>
              <p:cNvSpPr>
                <a:spLocks noChangeShapeType="1"/>
              </p:cNvSpPr>
              <p:nvPr/>
            </p:nvSpPr>
            <p:spPr bwMode="auto">
              <a:xfrm flipH="1">
                <a:off x="4275" y="1018"/>
                <a:ext cx="55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2" name="Rectangle 29"/>
              <p:cNvSpPr>
                <a:spLocks noChangeArrowheads="1"/>
              </p:cNvSpPr>
              <p:nvPr/>
            </p:nvSpPr>
            <p:spPr bwMode="auto">
              <a:xfrm>
                <a:off x="4192" y="883"/>
                <a:ext cx="64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3" name="Rectangle 30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9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4" name="Group 31"/>
            <p:cNvGrpSpPr>
              <a:grpSpLocks/>
            </p:cNvGrpSpPr>
            <p:nvPr/>
          </p:nvGrpSpPr>
          <p:grpSpPr bwMode="auto">
            <a:xfrm rot="-5400000">
              <a:off x="3896" y="1874"/>
              <a:ext cx="51" cy="147"/>
              <a:chOff x="3842" y="406"/>
              <a:chExt cx="51" cy="167"/>
            </a:xfrm>
          </p:grpSpPr>
          <p:sp>
            <p:nvSpPr>
              <p:cNvPr id="1263" name="Oval 32"/>
              <p:cNvSpPr>
                <a:spLocks noChangeArrowheads="1"/>
              </p:cNvSpPr>
              <p:nvPr/>
            </p:nvSpPr>
            <p:spPr bwMode="auto">
              <a:xfrm>
                <a:off x="3864" y="381"/>
                <a:ext cx="47" cy="5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4" name="Oval 33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5" name="Oval 34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1082" name="Line 35"/>
            <p:cNvSpPr>
              <a:spLocks noChangeShapeType="1"/>
            </p:cNvSpPr>
            <p:nvPr/>
          </p:nvSpPr>
          <p:spPr bwMode="auto">
            <a:xfrm>
              <a:off x="3785" y="1767"/>
              <a:ext cx="31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3" name="Line 36"/>
            <p:cNvSpPr>
              <a:spLocks noChangeShapeType="1"/>
            </p:cNvSpPr>
            <p:nvPr/>
          </p:nvSpPr>
          <p:spPr bwMode="auto">
            <a:xfrm>
              <a:off x="3787" y="1765"/>
              <a:ext cx="1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4" name="Line 37"/>
            <p:cNvSpPr>
              <a:spLocks noChangeShapeType="1"/>
            </p:cNvSpPr>
            <p:nvPr/>
          </p:nvSpPr>
          <p:spPr bwMode="auto">
            <a:xfrm>
              <a:off x="4099" y="1764"/>
              <a:ext cx="1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5" name="Line 38"/>
            <p:cNvSpPr>
              <a:spLocks noChangeShapeType="1"/>
            </p:cNvSpPr>
            <p:nvPr/>
          </p:nvSpPr>
          <p:spPr bwMode="auto">
            <a:xfrm>
              <a:off x="3596" y="1427"/>
              <a:ext cx="182" cy="1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6" name="Line 39"/>
            <p:cNvSpPr>
              <a:spLocks noChangeShapeType="1"/>
            </p:cNvSpPr>
            <p:nvPr/>
          </p:nvSpPr>
          <p:spPr bwMode="auto">
            <a:xfrm flipV="1">
              <a:off x="3604" y="1607"/>
              <a:ext cx="174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7" name="Line 40"/>
            <p:cNvSpPr>
              <a:spLocks noChangeShapeType="1"/>
            </p:cNvSpPr>
            <p:nvPr/>
          </p:nvSpPr>
          <p:spPr bwMode="auto">
            <a:xfrm flipV="1">
              <a:off x="3936" y="1661"/>
              <a:ext cx="1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91" name="Group 41"/>
            <p:cNvGrpSpPr>
              <a:grpSpLocks/>
            </p:cNvGrpSpPr>
            <p:nvPr/>
          </p:nvGrpSpPr>
          <p:grpSpPr bwMode="auto">
            <a:xfrm>
              <a:off x="4011" y="1811"/>
              <a:ext cx="132" cy="249"/>
              <a:chOff x="4180" y="783"/>
              <a:chExt cx="150" cy="307"/>
            </a:xfrm>
          </p:grpSpPr>
          <p:sp>
            <p:nvSpPr>
              <p:cNvPr id="1255" name="AutoShape 42"/>
              <p:cNvSpPr>
                <a:spLocks noChangeArrowheads="1"/>
              </p:cNvSpPr>
              <p:nvPr/>
            </p:nvSpPr>
            <p:spPr bwMode="auto">
              <a:xfrm>
                <a:off x="4180" y="1018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6" name="Rectangle 43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3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7" name="Rectangle 44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4" cy="235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8" name="AutoShape 45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9" name="Line 46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0" name="Line 47"/>
              <p:cNvSpPr>
                <a:spLocks noChangeShapeType="1"/>
              </p:cNvSpPr>
              <p:nvPr/>
            </p:nvSpPr>
            <p:spPr bwMode="auto">
              <a:xfrm flipH="1">
                <a:off x="4275" y="1018"/>
                <a:ext cx="55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1" name="Rectangle 48"/>
              <p:cNvSpPr>
                <a:spLocks noChangeArrowheads="1"/>
              </p:cNvSpPr>
              <p:nvPr/>
            </p:nvSpPr>
            <p:spPr bwMode="auto">
              <a:xfrm>
                <a:off x="4192" y="883"/>
                <a:ext cx="64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2" name="Rectangle 49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9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92" name="Group 50"/>
            <p:cNvGrpSpPr>
              <a:grpSpLocks/>
            </p:cNvGrpSpPr>
            <p:nvPr/>
          </p:nvGrpSpPr>
          <p:grpSpPr bwMode="auto">
            <a:xfrm>
              <a:off x="3408" y="2201"/>
              <a:ext cx="302" cy="583"/>
              <a:chOff x="3314" y="1248"/>
              <a:chExt cx="344" cy="694"/>
            </a:xfrm>
          </p:grpSpPr>
          <p:graphicFrame>
            <p:nvGraphicFramePr>
              <p:cNvPr id="134360" name="Object 51"/>
              <p:cNvGraphicFramePr>
                <a:graphicFrameLocks noChangeAspect="1"/>
              </p:cNvGraphicFramePr>
              <p:nvPr/>
            </p:nvGraphicFramePr>
            <p:xfrm>
              <a:off x="3314" y="1248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756" name="Clip" r:id="rId10" imgW="1307079" imgH="1083682" progId="MS_ClipArt_Gallery.2">
                      <p:embed/>
                    </p:oleObj>
                  </mc:Choice>
                  <mc:Fallback>
                    <p:oleObj name="Clip" r:id="rId10" imgW="1307079" imgH="1083682" progId="MS_ClipArt_Gallery.2">
                      <p:embed/>
                      <p:pic>
                        <p:nvPicPr>
                          <p:cNvPr id="0" name="Object 5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248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48" name="Line 52"/>
              <p:cNvSpPr>
                <a:spLocks noChangeShapeType="1"/>
              </p:cNvSpPr>
              <p:nvPr/>
            </p:nvSpPr>
            <p:spPr bwMode="auto">
              <a:xfrm flipV="1">
                <a:off x="3606" y="1433"/>
                <a:ext cx="52" cy="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aphicFrame>
            <p:nvGraphicFramePr>
              <p:cNvPr id="134362" name="Object 53"/>
              <p:cNvGraphicFramePr>
                <a:graphicFrameLocks noChangeAspect="1"/>
              </p:cNvGraphicFramePr>
              <p:nvPr/>
            </p:nvGraphicFramePr>
            <p:xfrm>
              <a:off x="3314" y="1694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757" name="Clip" r:id="rId11" imgW="1307079" imgH="1083682" progId="MS_ClipArt_Gallery.2">
                      <p:embed/>
                    </p:oleObj>
                  </mc:Choice>
                  <mc:Fallback>
                    <p:oleObj name="Clip" r:id="rId11" imgW="1307079" imgH="1083682" progId="MS_ClipArt_Gallery.2">
                      <p:embed/>
                      <p:pic>
                        <p:nvPicPr>
                          <p:cNvPr id="0" name="Object 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694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49" name="Line 54"/>
              <p:cNvSpPr>
                <a:spLocks noChangeShapeType="1"/>
              </p:cNvSpPr>
              <p:nvPr/>
            </p:nvSpPr>
            <p:spPr bwMode="auto">
              <a:xfrm flipV="1">
                <a:off x="3606" y="1882"/>
                <a:ext cx="5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64" name="Group 55"/>
              <p:cNvGrpSpPr>
                <a:grpSpLocks/>
              </p:cNvGrpSpPr>
              <p:nvPr/>
            </p:nvGrpSpPr>
            <p:grpSpPr bwMode="auto">
              <a:xfrm>
                <a:off x="3404" y="1504"/>
                <a:ext cx="51" cy="167"/>
                <a:chOff x="3842" y="406"/>
                <a:chExt cx="51" cy="167"/>
              </a:xfrm>
            </p:grpSpPr>
            <p:sp>
              <p:nvSpPr>
                <p:cNvPr id="1252" name="Oval 56"/>
                <p:cNvSpPr>
                  <a:spLocks noChangeArrowheads="1"/>
                </p:cNvSpPr>
                <p:nvPr/>
              </p:nvSpPr>
              <p:spPr bwMode="auto">
                <a:xfrm>
                  <a:off x="3842" y="406"/>
                  <a:ext cx="47" cy="4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53" name="Oval 57"/>
                <p:cNvSpPr>
                  <a:spLocks noChangeArrowheads="1"/>
                </p:cNvSpPr>
                <p:nvPr/>
              </p:nvSpPr>
              <p:spPr bwMode="auto">
                <a:xfrm>
                  <a:off x="3844" y="464"/>
                  <a:ext cx="47" cy="4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54" name="Oval 58"/>
                <p:cNvSpPr>
                  <a:spLocks noChangeArrowheads="1"/>
                </p:cNvSpPr>
                <p:nvPr/>
              </p:nvSpPr>
              <p:spPr bwMode="auto">
                <a:xfrm>
                  <a:off x="3847" y="526"/>
                  <a:ext cx="51" cy="4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251" name="Line 59"/>
              <p:cNvSpPr>
                <a:spLocks noChangeShapeType="1"/>
              </p:cNvSpPr>
              <p:nvPr/>
            </p:nvSpPr>
            <p:spPr bwMode="auto">
              <a:xfrm>
                <a:off x="3653" y="1431"/>
                <a:ext cx="0" cy="4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aphicFrame>
          <p:nvGraphicFramePr>
            <p:cNvPr id="134193" name="Object 60"/>
            <p:cNvGraphicFramePr>
              <a:graphicFrameLocks noChangeAspect="1"/>
            </p:cNvGraphicFramePr>
            <p:nvPr/>
          </p:nvGraphicFramePr>
          <p:xfrm>
            <a:off x="3955" y="2837"/>
            <a:ext cx="263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758" name="Clip" r:id="rId12" imgW="1307079" imgH="1083682" progId="MS_ClipArt_Gallery.2">
                    <p:embed/>
                  </p:oleObj>
                </mc:Choice>
                <mc:Fallback>
                  <p:oleObj name="Clip" r:id="rId12" imgW="1307079" imgH="1083682" progId="MS_ClipArt_Gallery.2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5" y="2837"/>
                          <a:ext cx="263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4194" name="Object 61"/>
            <p:cNvGraphicFramePr>
              <a:graphicFrameLocks noChangeAspect="1"/>
            </p:cNvGraphicFramePr>
            <p:nvPr/>
          </p:nvGraphicFramePr>
          <p:xfrm>
            <a:off x="3568" y="2830"/>
            <a:ext cx="262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759" name="Clip" r:id="rId13" imgW="1307079" imgH="1083682" progId="MS_ClipArt_Gallery.2">
                    <p:embed/>
                  </p:oleObj>
                </mc:Choice>
                <mc:Fallback>
                  <p:oleObj name="Clip" r:id="rId13" imgW="1307079" imgH="1083682" progId="MS_ClipArt_Gallery.2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8" y="2830"/>
                          <a:ext cx="262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0" name="Oval 62"/>
            <p:cNvSpPr>
              <a:spLocks noChangeArrowheads="1"/>
            </p:cNvSpPr>
            <p:nvPr/>
          </p:nvSpPr>
          <p:spPr bwMode="auto">
            <a:xfrm rot="-5400000">
              <a:off x="3831" y="2895"/>
              <a:ext cx="40" cy="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1" name="Oval 63"/>
            <p:cNvSpPr>
              <a:spLocks noChangeArrowheads="1"/>
            </p:cNvSpPr>
            <p:nvPr/>
          </p:nvSpPr>
          <p:spPr bwMode="auto">
            <a:xfrm rot="-5400000">
              <a:off x="3884" y="2894"/>
              <a:ext cx="40" cy="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2" name="Oval 64"/>
            <p:cNvSpPr>
              <a:spLocks noChangeArrowheads="1"/>
            </p:cNvSpPr>
            <p:nvPr/>
          </p:nvSpPr>
          <p:spPr bwMode="auto">
            <a:xfrm rot="-5400000">
              <a:off x="3933" y="2897"/>
              <a:ext cx="39" cy="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3" name="Line 65"/>
            <p:cNvSpPr>
              <a:spLocks noChangeShapeType="1"/>
            </p:cNvSpPr>
            <p:nvPr/>
          </p:nvSpPr>
          <p:spPr bwMode="auto">
            <a:xfrm rot="-5400000">
              <a:off x="4097" y="2843"/>
              <a:ext cx="38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4" name="Line 66"/>
            <p:cNvSpPr>
              <a:spLocks noChangeShapeType="1"/>
            </p:cNvSpPr>
            <p:nvPr/>
          </p:nvSpPr>
          <p:spPr bwMode="auto">
            <a:xfrm rot="5400000" flipH="1">
              <a:off x="3702" y="2816"/>
              <a:ext cx="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5" name="Line 67"/>
            <p:cNvSpPr>
              <a:spLocks noChangeShapeType="1"/>
            </p:cNvSpPr>
            <p:nvPr/>
          </p:nvSpPr>
          <p:spPr bwMode="auto">
            <a:xfrm rot="16200000" flipV="1">
              <a:off x="3921" y="2624"/>
              <a:ext cx="0" cy="3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6" name="Line 68"/>
            <p:cNvSpPr>
              <a:spLocks noChangeShapeType="1"/>
            </p:cNvSpPr>
            <p:nvPr/>
          </p:nvSpPr>
          <p:spPr bwMode="auto">
            <a:xfrm flipV="1">
              <a:off x="3710" y="2564"/>
              <a:ext cx="59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7" name="Line 69"/>
            <p:cNvSpPr>
              <a:spLocks noChangeShapeType="1"/>
            </p:cNvSpPr>
            <p:nvPr/>
          </p:nvSpPr>
          <p:spPr bwMode="auto">
            <a:xfrm>
              <a:off x="4089" y="2593"/>
              <a:ext cx="191" cy="2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8" name="Line 70"/>
            <p:cNvSpPr>
              <a:spLocks noChangeShapeType="1"/>
            </p:cNvSpPr>
            <p:nvPr/>
          </p:nvSpPr>
          <p:spPr bwMode="auto">
            <a:xfrm flipH="1">
              <a:off x="4590" y="2591"/>
              <a:ext cx="176" cy="2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aphicFrame>
          <p:nvGraphicFramePr>
            <p:cNvPr id="134204" name="Object 71"/>
            <p:cNvGraphicFramePr>
              <a:graphicFrameLocks noChangeAspect="1"/>
            </p:cNvGraphicFramePr>
            <p:nvPr/>
          </p:nvGraphicFramePr>
          <p:xfrm>
            <a:off x="4702" y="2309"/>
            <a:ext cx="128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760" name="Clip" r:id="rId14" imgW="983255" imgH="1207724" progId="MS_ClipArt_Gallery.2">
                    <p:embed/>
                  </p:oleObj>
                </mc:Choice>
                <mc:Fallback>
                  <p:oleObj name="Clip" r:id="rId14" imgW="983255" imgH="1207724" progId="MS_ClipArt_Gallery.2">
                    <p:embed/>
                    <p:pic>
                      <p:nvPicPr>
                        <p:cNvPr id="0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2" y="2309"/>
                          <a:ext cx="128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4205" name="Object 72"/>
            <p:cNvGraphicFramePr>
              <a:graphicFrameLocks noChangeAspect="1"/>
            </p:cNvGraphicFramePr>
            <p:nvPr/>
          </p:nvGraphicFramePr>
          <p:xfrm>
            <a:off x="3860" y="2360"/>
            <a:ext cx="128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761" name="Clip" r:id="rId16" imgW="983255" imgH="1207724" progId="MS_ClipArt_Gallery.2">
                    <p:embed/>
                  </p:oleObj>
                </mc:Choice>
                <mc:Fallback>
                  <p:oleObj name="Clip" r:id="rId16" imgW="983255" imgH="1207724" progId="MS_ClipArt_Gallery.2">
                    <p:embed/>
                    <p:pic>
                      <p:nvPicPr>
                        <p:cNvPr id="0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0" y="2360"/>
                          <a:ext cx="128" cy="1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9" name="Freeform 73"/>
            <p:cNvSpPr>
              <a:spLocks/>
            </p:cNvSpPr>
            <p:nvPr/>
          </p:nvSpPr>
          <p:spPr bwMode="auto">
            <a:xfrm>
              <a:off x="3911" y="2218"/>
              <a:ext cx="853" cy="192"/>
            </a:xfrm>
            <a:custGeom>
              <a:avLst/>
              <a:gdLst>
                <a:gd name="T0" fmla="*/ 0 w 972"/>
                <a:gd name="T1" fmla="*/ 20 h 228"/>
                <a:gd name="T2" fmla="*/ 69 w 972"/>
                <a:gd name="T3" fmla="*/ 3 h 228"/>
                <a:gd name="T4" fmla="*/ 156 w 972"/>
                <a:gd name="T5" fmla="*/ 15 h 228"/>
                <a:gd name="T6" fmla="*/ 0 60000 65536"/>
                <a:gd name="T7" fmla="*/ 0 60000 65536"/>
                <a:gd name="T8" fmla="*/ 0 60000 65536"/>
                <a:gd name="T9" fmla="*/ 0 w 972"/>
                <a:gd name="T10" fmla="*/ 0 h 228"/>
                <a:gd name="T11" fmla="*/ 972 w 972"/>
                <a:gd name="T12" fmla="*/ 228 h 2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2" h="228">
                  <a:moveTo>
                    <a:pt x="0" y="228"/>
                  </a:moveTo>
                  <a:cubicBezTo>
                    <a:pt x="135" y="123"/>
                    <a:pt x="270" y="18"/>
                    <a:pt x="432" y="9"/>
                  </a:cubicBezTo>
                  <a:cubicBezTo>
                    <a:pt x="594" y="0"/>
                    <a:pt x="783" y="85"/>
                    <a:pt x="972" y="171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207" name="Group 74"/>
            <p:cNvGrpSpPr>
              <a:grpSpLocks/>
            </p:cNvGrpSpPr>
            <p:nvPr/>
          </p:nvGrpSpPr>
          <p:grpSpPr bwMode="auto">
            <a:xfrm>
              <a:off x="4079" y="3114"/>
              <a:ext cx="256" cy="269"/>
              <a:chOff x="2870" y="1518"/>
              <a:chExt cx="292" cy="320"/>
            </a:xfrm>
          </p:grpSpPr>
          <p:graphicFrame>
            <p:nvGraphicFramePr>
              <p:cNvPr id="134358" name="Object 75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762" name="Clip" r:id="rId17" imgW="826793" imgH="840481" progId="MS_ClipArt_Gallery.2">
                      <p:embed/>
                    </p:oleObj>
                  </mc:Choice>
                  <mc:Fallback>
                    <p:oleObj name="Clip" r:id="rId17" imgW="826793" imgH="840481" progId="MS_ClipArt_Gallery.2">
                      <p:embed/>
                      <p:pic>
                        <p:nvPicPr>
                          <p:cNvPr id="0" name="Object 7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59" name="Object 76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763" name="Clip" r:id="rId19" imgW="1268227" imgH="1200237" progId="MS_ClipArt_Gallery.2">
                      <p:embed/>
                    </p:oleObj>
                  </mc:Choice>
                  <mc:Fallback>
                    <p:oleObj name="Clip" r:id="rId19" imgW="1268227" imgH="1200237" progId="MS_ClipArt_Gallery.2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4208" name="Group 77"/>
            <p:cNvGrpSpPr>
              <a:grpSpLocks/>
            </p:cNvGrpSpPr>
            <p:nvPr/>
          </p:nvGrpSpPr>
          <p:grpSpPr bwMode="auto">
            <a:xfrm>
              <a:off x="4569" y="3134"/>
              <a:ext cx="256" cy="269"/>
              <a:chOff x="2870" y="1518"/>
              <a:chExt cx="292" cy="320"/>
            </a:xfrm>
          </p:grpSpPr>
          <p:graphicFrame>
            <p:nvGraphicFramePr>
              <p:cNvPr id="134356" name="Object 78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764" name="Clip" r:id="rId21" imgW="826793" imgH="840481" progId="MS_ClipArt_Gallery.2">
                      <p:embed/>
                    </p:oleObj>
                  </mc:Choice>
                  <mc:Fallback>
                    <p:oleObj name="Clip" r:id="rId21" imgW="826793" imgH="840481" progId="MS_ClipArt_Gallery.2">
                      <p:embed/>
                      <p:pic>
                        <p:nvPicPr>
                          <p:cNvPr id="0" name="Object 7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57" name="Object 79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765" name="Clip" r:id="rId22" imgW="1268227" imgH="1200237" progId="MS_ClipArt_Gallery.2">
                      <p:embed/>
                    </p:oleObj>
                  </mc:Choice>
                  <mc:Fallback>
                    <p:oleObj name="Clip" r:id="rId22" imgW="1268227" imgH="1200237" progId="MS_ClipArt_Gallery.2">
                      <p:embed/>
                      <p:pic>
                        <p:nvPicPr>
                          <p:cNvPr id="0" name="Object 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4209" name="Group 80"/>
            <p:cNvGrpSpPr>
              <a:grpSpLocks/>
            </p:cNvGrpSpPr>
            <p:nvPr/>
          </p:nvGrpSpPr>
          <p:grpSpPr bwMode="auto">
            <a:xfrm>
              <a:off x="4308" y="2955"/>
              <a:ext cx="239" cy="237"/>
              <a:chOff x="4733" y="2082"/>
              <a:chExt cx="272" cy="282"/>
            </a:xfrm>
          </p:grpSpPr>
          <p:graphicFrame>
            <p:nvGraphicFramePr>
              <p:cNvPr id="134354" name="Object 81"/>
              <p:cNvGraphicFramePr>
                <a:graphicFrameLocks noChangeAspect="1"/>
              </p:cNvGraphicFramePr>
              <p:nvPr/>
            </p:nvGraphicFramePr>
            <p:xfrm>
              <a:off x="4733" y="2082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766" name="Clip" r:id="rId23" imgW="826793" imgH="840481" progId="MS_ClipArt_Gallery.2">
                      <p:embed/>
                    </p:oleObj>
                  </mc:Choice>
                  <mc:Fallback>
                    <p:oleObj name="Clip" r:id="rId23" imgW="826793" imgH="840481" progId="MS_ClipArt_Gallery.2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33" y="2082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47" name="Rectangle 82"/>
              <p:cNvSpPr>
                <a:spLocks noChangeArrowheads="1"/>
              </p:cNvSpPr>
              <p:nvPr/>
            </p:nvSpPr>
            <p:spPr bwMode="auto">
              <a:xfrm>
                <a:off x="4812" y="2181"/>
                <a:ext cx="192" cy="183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1103" name="Line 83"/>
            <p:cNvSpPr>
              <a:spLocks noChangeShapeType="1"/>
            </p:cNvSpPr>
            <p:nvPr/>
          </p:nvSpPr>
          <p:spPr bwMode="auto">
            <a:xfrm>
              <a:off x="4501" y="2894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211" name="Group 84"/>
            <p:cNvGrpSpPr>
              <a:grpSpLocks/>
            </p:cNvGrpSpPr>
            <p:nvPr/>
          </p:nvGrpSpPr>
          <p:grpSpPr bwMode="auto">
            <a:xfrm>
              <a:off x="4955" y="2531"/>
              <a:ext cx="131" cy="258"/>
              <a:chOff x="4180" y="783"/>
              <a:chExt cx="150" cy="307"/>
            </a:xfrm>
          </p:grpSpPr>
          <p:sp>
            <p:nvSpPr>
              <p:cNvPr id="1239" name="AutoShape 85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0" name="Rectangle 86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71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1" name="Rectangle 87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2" name="AutoShape 88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3" name="Line 89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4" name="Line 90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5" name="Rectangle 91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6" name="Rectangle 92"/>
              <p:cNvSpPr>
                <a:spLocks noChangeArrowheads="1"/>
              </p:cNvSpPr>
              <p:nvPr/>
            </p:nvSpPr>
            <p:spPr bwMode="auto">
              <a:xfrm>
                <a:off x="4202" y="923"/>
                <a:ext cx="48" cy="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212" name="Group 93"/>
            <p:cNvGrpSpPr>
              <a:grpSpLocks/>
            </p:cNvGrpSpPr>
            <p:nvPr/>
          </p:nvGrpSpPr>
          <p:grpSpPr bwMode="auto">
            <a:xfrm>
              <a:off x="4947" y="2811"/>
              <a:ext cx="131" cy="258"/>
              <a:chOff x="4180" y="783"/>
              <a:chExt cx="150" cy="307"/>
            </a:xfrm>
          </p:grpSpPr>
          <p:sp>
            <p:nvSpPr>
              <p:cNvPr id="1231" name="AutoShape 94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2" name="Rectangle 95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71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3" name="Rectangle 96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4" name="AutoShape 97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5" name="Line 98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6" name="Line 99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7" name="Rectangle 100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8" name="Rectangle 101"/>
              <p:cNvSpPr>
                <a:spLocks noChangeArrowheads="1"/>
              </p:cNvSpPr>
              <p:nvPr/>
            </p:nvSpPr>
            <p:spPr bwMode="auto">
              <a:xfrm>
                <a:off x="4202" y="923"/>
                <a:ext cx="48" cy="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1106" name="Line 102"/>
            <p:cNvSpPr>
              <a:spLocks noChangeShapeType="1"/>
            </p:cNvSpPr>
            <p:nvPr/>
          </p:nvSpPr>
          <p:spPr bwMode="auto">
            <a:xfrm rot="5400000" flipH="1">
              <a:off x="4711" y="2767"/>
              <a:ext cx="38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07" name="Line 103"/>
            <p:cNvSpPr>
              <a:spLocks noChangeShapeType="1"/>
            </p:cNvSpPr>
            <p:nvPr/>
          </p:nvSpPr>
          <p:spPr bwMode="auto">
            <a:xfrm rot="-5400000">
              <a:off x="4934" y="2925"/>
              <a:ext cx="0" cy="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08" name="Line 104"/>
            <p:cNvSpPr>
              <a:spLocks noChangeShapeType="1"/>
            </p:cNvSpPr>
            <p:nvPr/>
          </p:nvSpPr>
          <p:spPr bwMode="auto">
            <a:xfrm rot="-5400000">
              <a:off x="4928" y="2630"/>
              <a:ext cx="0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09" name="Line 105"/>
            <p:cNvSpPr>
              <a:spLocks noChangeShapeType="1"/>
            </p:cNvSpPr>
            <p:nvPr/>
          </p:nvSpPr>
          <p:spPr bwMode="auto">
            <a:xfrm flipV="1">
              <a:off x="4096" y="1459"/>
              <a:ext cx="289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0" name="Line 106"/>
            <p:cNvSpPr>
              <a:spLocks noChangeShapeType="1"/>
            </p:cNvSpPr>
            <p:nvPr/>
          </p:nvSpPr>
          <p:spPr bwMode="auto">
            <a:xfrm>
              <a:off x="4685" y="1449"/>
              <a:ext cx="306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1" name="Line 107"/>
            <p:cNvSpPr>
              <a:spLocks noChangeShapeType="1"/>
            </p:cNvSpPr>
            <p:nvPr/>
          </p:nvSpPr>
          <p:spPr bwMode="auto">
            <a:xfrm flipH="1">
              <a:off x="5012" y="1661"/>
              <a:ext cx="152" cy="4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2" name="Line 108"/>
            <p:cNvSpPr>
              <a:spLocks noChangeShapeType="1"/>
            </p:cNvSpPr>
            <p:nvPr/>
          </p:nvSpPr>
          <p:spPr bwMode="auto">
            <a:xfrm>
              <a:off x="4527" y="1520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3" name="Line 109"/>
            <p:cNvSpPr>
              <a:spLocks noChangeShapeType="1"/>
            </p:cNvSpPr>
            <p:nvPr/>
          </p:nvSpPr>
          <p:spPr bwMode="auto">
            <a:xfrm>
              <a:off x="4543" y="1928"/>
              <a:ext cx="337" cy="2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4" name="Line 110"/>
            <p:cNvSpPr>
              <a:spLocks noChangeShapeType="1"/>
            </p:cNvSpPr>
            <p:nvPr/>
          </p:nvSpPr>
          <p:spPr bwMode="auto">
            <a:xfrm flipH="1">
              <a:off x="4833" y="2221"/>
              <a:ext cx="168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5" name="Line 111"/>
            <p:cNvSpPr>
              <a:spLocks noChangeShapeType="1"/>
            </p:cNvSpPr>
            <p:nvPr/>
          </p:nvSpPr>
          <p:spPr bwMode="auto">
            <a:xfrm flipH="1">
              <a:off x="4690" y="1641"/>
              <a:ext cx="353" cy="2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6" name="Line 112"/>
            <p:cNvSpPr>
              <a:spLocks noChangeShapeType="1"/>
            </p:cNvSpPr>
            <p:nvPr/>
          </p:nvSpPr>
          <p:spPr bwMode="auto">
            <a:xfrm flipH="1">
              <a:off x="4696" y="1288"/>
              <a:ext cx="221" cy="1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7" name="Line 113"/>
            <p:cNvSpPr>
              <a:spLocks noChangeShapeType="1"/>
            </p:cNvSpPr>
            <p:nvPr/>
          </p:nvSpPr>
          <p:spPr bwMode="auto">
            <a:xfrm flipH="1">
              <a:off x="5148" y="1399"/>
              <a:ext cx="127" cy="1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225" name="Group 144"/>
            <p:cNvGrpSpPr>
              <a:grpSpLocks/>
            </p:cNvGrpSpPr>
            <p:nvPr/>
          </p:nvGrpSpPr>
          <p:grpSpPr bwMode="auto">
            <a:xfrm>
              <a:off x="3769" y="1520"/>
              <a:ext cx="316" cy="147"/>
              <a:chOff x="3600" y="219"/>
              <a:chExt cx="360" cy="175"/>
            </a:xfrm>
          </p:grpSpPr>
          <p:sp>
            <p:nvSpPr>
              <p:cNvPr id="1218" name="Oval 145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19" name="Line 14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20" name="Line 14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21" name="Rectangle 14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22" name="Oval 14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30" name="Group 15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28" name="Line 15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29" name="Line 152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30" name="Line 15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331" name="Group 15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225" name="Line 155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26" name="Line 15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27" name="Line 157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6" name="Group 158"/>
            <p:cNvGrpSpPr>
              <a:grpSpLocks/>
            </p:cNvGrpSpPr>
            <p:nvPr/>
          </p:nvGrpSpPr>
          <p:grpSpPr bwMode="auto">
            <a:xfrm>
              <a:off x="4369" y="1376"/>
              <a:ext cx="316" cy="147"/>
              <a:chOff x="3600" y="219"/>
              <a:chExt cx="360" cy="175"/>
            </a:xfrm>
          </p:grpSpPr>
          <p:sp>
            <p:nvSpPr>
              <p:cNvPr id="1205" name="Oval 159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6" name="Line 16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7" name="Line 16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8" name="Rectangle 16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9" name="Oval 16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17" name="Group 16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15" name="Line 16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6" name="Line 166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7" name="Line 1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318" name="Group 16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212" name="Line 169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3" name="Line 17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4" name="Line 171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7" name="Group 172"/>
            <p:cNvGrpSpPr>
              <a:grpSpLocks/>
            </p:cNvGrpSpPr>
            <p:nvPr/>
          </p:nvGrpSpPr>
          <p:grpSpPr bwMode="auto">
            <a:xfrm>
              <a:off x="4380" y="1790"/>
              <a:ext cx="316" cy="147"/>
              <a:chOff x="3600" y="219"/>
              <a:chExt cx="360" cy="175"/>
            </a:xfrm>
          </p:grpSpPr>
          <p:sp>
            <p:nvSpPr>
              <p:cNvPr id="1192" name="Oval 173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3" name="Line 17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4" name="Line 17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5" name="Rectangle 17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6" name="Oval 17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04" name="Group 17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02" name="Line 17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3" name="Line 180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4" name="Line 18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305" name="Group 18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99" name="Line 183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0" name="Line 18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1" name="Line 185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8" name="Group 186"/>
            <p:cNvGrpSpPr>
              <a:grpSpLocks/>
            </p:cNvGrpSpPr>
            <p:nvPr/>
          </p:nvGrpSpPr>
          <p:grpSpPr bwMode="auto">
            <a:xfrm>
              <a:off x="4991" y="1507"/>
              <a:ext cx="315" cy="147"/>
              <a:chOff x="3600" y="219"/>
              <a:chExt cx="360" cy="175"/>
            </a:xfrm>
          </p:grpSpPr>
          <p:sp>
            <p:nvSpPr>
              <p:cNvPr id="1179" name="Oval 187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0" name="Line 18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1" name="Line 18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2" name="Rectangle 19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3" name="Oval 19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91" name="Group 19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89" name="Line 19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90" name="Line 194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91" name="Line 19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92" name="Group 19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86" name="Line 197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87" name="Line 19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88" name="Line 199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9" name="Group 200"/>
            <p:cNvGrpSpPr>
              <a:grpSpLocks/>
            </p:cNvGrpSpPr>
            <p:nvPr/>
          </p:nvGrpSpPr>
          <p:grpSpPr bwMode="auto">
            <a:xfrm>
              <a:off x="4869" y="2072"/>
              <a:ext cx="316" cy="147"/>
              <a:chOff x="3600" y="219"/>
              <a:chExt cx="360" cy="175"/>
            </a:xfrm>
          </p:grpSpPr>
          <p:sp>
            <p:nvSpPr>
              <p:cNvPr id="1166" name="Oval 201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67" name="Line 20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68" name="Line 20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69" name="Rectangle 20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70" name="Oval 20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78" name="Group 20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76" name="Line 20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7" name="Line 208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8" name="Line 20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79" name="Group 21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73" name="Line 211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4" name="Line 21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5" name="Line 213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30" name="Group 214"/>
            <p:cNvGrpSpPr>
              <a:grpSpLocks/>
            </p:cNvGrpSpPr>
            <p:nvPr/>
          </p:nvGrpSpPr>
          <p:grpSpPr bwMode="auto">
            <a:xfrm>
              <a:off x="4659" y="2440"/>
              <a:ext cx="316" cy="148"/>
              <a:chOff x="3600" y="219"/>
              <a:chExt cx="360" cy="175"/>
            </a:xfrm>
          </p:grpSpPr>
          <p:sp>
            <p:nvSpPr>
              <p:cNvPr id="1153" name="Oval 21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4" name="Line 21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5" name="Line 21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6" name="Rectangle 21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7" name="Oval 21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4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65" name="Group 22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63" name="Line 22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4" name="Line 22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5" name="Line 22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66" name="Group 22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60" name="Line 22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1" name="Line 226"/>
                <p:cNvSpPr>
                  <a:spLocks noChangeShapeType="1"/>
                </p:cNvSpPr>
                <p:nvPr/>
              </p:nvSpPr>
              <p:spPr bwMode="auto">
                <a:xfrm>
                  <a:off x="2944" y="948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2" name="Line 22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31" name="Group 228"/>
            <p:cNvGrpSpPr>
              <a:grpSpLocks/>
            </p:cNvGrpSpPr>
            <p:nvPr/>
          </p:nvGrpSpPr>
          <p:grpSpPr bwMode="auto">
            <a:xfrm>
              <a:off x="4275" y="2748"/>
              <a:ext cx="315" cy="147"/>
              <a:chOff x="3600" y="219"/>
              <a:chExt cx="360" cy="175"/>
            </a:xfrm>
          </p:grpSpPr>
          <p:sp>
            <p:nvSpPr>
              <p:cNvPr id="1140" name="Oval 229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1" name="Line 23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2" name="Line 23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3" name="Rectangle 23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4" name="Oval 23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52" name="Group 23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50" name="Line 23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51" name="Line 236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52" name="Line 23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53" name="Group 23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47" name="Line 239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48" name="Line 24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49" name="Line 241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32" name="Group 242"/>
            <p:cNvGrpSpPr>
              <a:grpSpLocks/>
            </p:cNvGrpSpPr>
            <p:nvPr/>
          </p:nvGrpSpPr>
          <p:grpSpPr bwMode="auto">
            <a:xfrm>
              <a:off x="3769" y="2511"/>
              <a:ext cx="316" cy="147"/>
              <a:chOff x="3600" y="219"/>
              <a:chExt cx="360" cy="175"/>
            </a:xfrm>
          </p:grpSpPr>
          <p:sp>
            <p:nvSpPr>
              <p:cNvPr id="1127" name="Oval 243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28" name="Line 24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29" name="Line 24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30" name="Rectangle 24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31" name="Oval 24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39" name="Group 24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37" name="Line 24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8" name="Line 250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9" name="Line 25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40" name="Group 25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34" name="Line 253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5" name="Line 25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6" name="Line 255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1126" name="Line 261"/>
            <p:cNvSpPr>
              <a:spLocks noChangeShapeType="1"/>
            </p:cNvSpPr>
            <p:nvPr/>
          </p:nvSpPr>
          <p:spPr bwMode="auto">
            <a:xfrm flipV="1">
              <a:off x="3930" y="2645"/>
              <a:ext cx="1" cy="1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134148" name="Group 302"/>
          <p:cNvGrpSpPr>
            <a:grpSpLocks/>
          </p:cNvGrpSpPr>
          <p:nvPr/>
        </p:nvGrpSpPr>
        <p:grpSpPr bwMode="auto">
          <a:xfrm>
            <a:off x="4740275" y="1500188"/>
            <a:ext cx="3738563" cy="3725862"/>
            <a:chOff x="2986" y="945"/>
            <a:chExt cx="2355" cy="2347"/>
          </a:xfrm>
        </p:grpSpPr>
        <p:grpSp>
          <p:nvGrpSpPr>
            <p:cNvPr id="134161" name="Group 272"/>
            <p:cNvGrpSpPr>
              <a:grpSpLocks/>
            </p:cNvGrpSpPr>
            <p:nvPr/>
          </p:nvGrpSpPr>
          <p:grpSpPr bwMode="auto">
            <a:xfrm>
              <a:off x="2986" y="945"/>
              <a:ext cx="513" cy="541"/>
              <a:chOff x="2938" y="2925"/>
              <a:chExt cx="513" cy="541"/>
            </a:xfrm>
          </p:grpSpPr>
          <p:sp>
            <p:nvSpPr>
              <p:cNvPr id="1067" name="Rectangle 266"/>
              <p:cNvSpPr>
                <a:spLocks noChangeArrowheads="1"/>
              </p:cNvSpPr>
              <p:nvPr/>
            </p:nvSpPr>
            <p:spPr bwMode="auto">
              <a:xfrm>
                <a:off x="3000" y="2925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8" name="Rectangle 264"/>
              <p:cNvSpPr>
                <a:spLocks noChangeArrowheads="1"/>
              </p:cNvSpPr>
              <p:nvPr/>
            </p:nvSpPr>
            <p:spPr bwMode="auto">
              <a:xfrm>
                <a:off x="2979" y="2940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9" name="Rectangle 265"/>
              <p:cNvSpPr>
                <a:spLocks noChangeArrowheads="1"/>
              </p:cNvSpPr>
              <p:nvPr/>
            </p:nvSpPr>
            <p:spPr bwMode="auto">
              <a:xfrm>
                <a:off x="2982" y="2943"/>
                <a:ext cx="426" cy="12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70" name="Text Box 263"/>
              <p:cNvSpPr txBox="1">
                <a:spLocks noChangeArrowheads="1"/>
              </p:cNvSpPr>
              <p:nvPr/>
            </p:nvSpPr>
            <p:spPr bwMode="auto">
              <a:xfrm>
                <a:off x="2938" y="2928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>
                    <a:solidFill>
                      <a:srgbClr val="FFFFFF"/>
                    </a:solidFill>
                  </a:rPr>
                  <a:t>application</a:t>
                </a:r>
                <a:endParaRPr lang="en-US" sz="100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transport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network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data link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physical</a:t>
                </a: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1" name="Line 269"/>
              <p:cNvSpPr>
                <a:spLocks noChangeShapeType="1"/>
              </p:cNvSpPr>
              <p:nvPr/>
            </p:nvSpPr>
            <p:spPr bwMode="auto">
              <a:xfrm>
                <a:off x="2979" y="3156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72" name="Line 270"/>
              <p:cNvSpPr>
                <a:spLocks noChangeShapeType="1"/>
              </p:cNvSpPr>
              <p:nvPr/>
            </p:nvSpPr>
            <p:spPr bwMode="auto">
              <a:xfrm>
                <a:off x="2985" y="3243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73" name="Line 271"/>
              <p:cNvSpPr>
                <a:spLocks noChangeShapeType="1"/>
              </p:cNvSpPr>
              <p:nvPr/>
            </p:nvSpPr>
            <p:spPr bwMode="auto">
              <a:xfrm>
                <a:off x="2985" y="333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62" name="Group 273"/>
            <p:cNvGrpSpPr>
              <a:grpSpLocks/>
            </p:cNvGrpSpPr>
            <p:nvPr/>
          </p:nvGrpSpPr>
          <p:grpSpPr bwMode="auto">
            <a:xfrm>
              <a:off x="4828" y="2751"/>
              <a:ext cx="513" cy="541"/>
              <a:chOff x="2938" y="2925"/>
              <a:chExt cx="513" cy="541"/>
            </a:xfrm>
          </p:grpSpPr>
          <p:sp>
            <p:nvSpPr>
              <p:cNvPr id="1060" name="Rectangle 274"/>
              <p:cNvSpPr>
                <a:spLocks noChangeArrowheads="1"/>
              </p:cNvSpPr>
              <p:nvPr/>
            </p:nvSpPr>
            <p:spPr bwMode="auto">
              <a:xfrm>
                <a:off x="3000" y="2925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1" name="Rectangle 275"/>
              <p:cNvSpPr>
                <a:spLocks noChangeArrowheads="1"/>
              </p:cNvSpPr>
              <p:nvPr/>
            </p:nvSpPr>
            <p:spPr bwMode="auto">
              <a:xfrm>
                <a:off x="2979" y="2940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2" name="Rectangle 276"/>
              <p:cNvSpPr>
                <a:spLocks noChangeArrowheads="1"/>
              </p:cNvSpPr>
              <p:nvPr/>
            </p:nvSpPr>
            <p:spPr bwMode="auto">
              <a:xfrm>
                <a:off x="2982" y="2943"/>
                <a:ext cx="426" cy="12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3" name="Text Box 277"/>
              <p:cNvSpPr txBox="1">
                <a:spLocks noChangeArrowheads="1"/>
              </p:cNvSpPr>
              <p:nvPr/>
            </p:nvSpPr>
            <p:spPr bwMode="auto">
              <a:xfrm>
                <a:off x="2938" y="2928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>
                    <a:solidFill>
                      <a:srgbClr val="FFFFFF"/>
                    </a:solidFill>
                  </a:rPr>
                  <a:t>application</a:t>
                </a:r>
                <a:endParaRPr lang="en-US" sz="100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transport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network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data link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physical</a:t>
                </a: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4" name="Line 278"/>
              <p:cNvSpPr>
                <a:spLocks noChangeShapeType="1"/>
              </p:cNvSpPr>
              <p:nvPr/>
            </p:nvSpPr>
            <p:spPr bwMode="auto">
              <a:xfrm>
                <a:off x="2979" y="3156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5" name="Line 279"/>
              <p:cNvSpPr>
                <a:spLocks noChangeShapeType="1"/>
              </p:cNvSpPr>
              <p:nvPr/>
            </p:nvSpPr>
            <p:spPr bwMode="auto">
              <a:xfrm>
                <a:off x="2985" y="3243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6" name="Line 280"/>
              <p:cNvSpPr>
                <a:spLocks noChangeShapeType="1"/>
              </p:cNvSpPr>
              <p:nvPr/>
            </p:nvSpPr>
            <p:spPr bwMode="auto">
              <a:xfrm>
                <a:off x="2985" y="333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34149" name="Group 303"/>
          <p:cNvGrpSpPr>
            <a:grpSpLocks/>
          </p:cNvGrpSpPr>
          <p:nvPr/>
        </p:nvGrpSpPr>
        <p:grpSpPr bwMode="auto">
          <a:xfrm>
            <a:off x="5476875" y="1724025"/>
            <a:ext cx="2238375" cy="2743200"/>
            <a:chOff x="3450" y="1086"/>
            <a:chExt cx="1410" cy="1728"/>
          </a:xfrm>
        </p:grpSpPr>
        <p:sp>
          <p:nvSpPr>
            <p:cNvPr id="1054" name="Line 289"/>
            <p:cNvSpPr>
              <a:spLocks noChangeShapeType="1"/>
            </p:cNvSpPr>
            <p:nvPr/>
          </p:nvSpPr>
          <p:spPr bwMode="auto">
            <a:xfrm>
              <a:off x="3462" y="1086"/>
              <a:ext cx="1398" cy="17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58" name="Group 296"/>
            <p:cNvGrpSpPr>
              <a:grpSpLocks/>
            </p:cNvGrpSpPr>
            <p:nvPr/>
          </p:nvGrpSpPr>
          <p:grpSpPr bwMode="auto">
            <a:xfrm>
              <a:off x="3450" y="1481"/>
              <a:ext cx="688" cy="250"/>
              <a:chOff x="4032" y="2303"/>
              <a:chExt cx="688" cy="250"/>
            </a:xfrm>
          </p:grpSpPr>
          <p:sp>
            <p:nvSpPr>
              <p:cNvPr id="1056" name="Rectangle 295"/>
              <p:cNvSpPr>
                <a:spLocks noChangeArrowheads="1"/>
              </p:cNvSpPr>
              <p:nvPr/>
            </p:nvSpPr>
            <p:spPr bwMode="auto">
              <a:xfrm>
                <a:off x="4086" y="2358"/>
                <a:ext cx="594" cy="1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57" name="Text Box 294"/>
              <p:cNvSpPr txBox="1">
                <a:spLocks noChangeArrowheads="1"/>
              </p:cNvSpPr>
              <p:nvPr/>
            </p:nvSpPr>
            <p:spPr bwMode="auto">
              <a:xfrm>
                <a:off x="4032" y="2303"/>
                <a:ext cx="68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solidFill>
                      <a:srgbClr val="FF0000"/>
                    </a:solidFill>
                  </a:rPr>
                  <a:t>request</a:t>
                </a:r>
                <a:endParaRPr lang="en-US" sz="18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34150" name="Group 305"/>
          <p:cNvGrpSpPr>
            <a:grpSpLocks/>
          </p:cNvGrpSpPr>
          <p:nvPr/>
        </p:nvGrpSpPr>
        <p:grpSpPr bwMode="auto">
          <a:xfrm>
            <a:off x="5572125" y="1609725"/>
            <a:ext cx="2914650" cy="2743200"/>
            <a:chOff x="3510" y="1014"/>
            <a:chExt cx="1836" cy="1728"/>
          </a:xfrm>
        </p:grpSpPr>
        <p:sp>
          <p:nvSpPr>
            <p:cNvPr id="2" name="Line 297"/>
            <p:cNvSpPr>
              <a:spLocks noChangeShapeType="1"/>
            </p:cNvSpPr>
            <p:nvPr/>
          </p:nvSpPr>
          <p:spPr bwMode="auto">
            <a:xfrm>
              <a:off x="3510" y="1014"/>
              <a:ext cx="1440" cy="17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54" name="Group 298"/>
            <p:cNvGrpSpPr>
              <a:grpSpLocks/>
            </p:cNvGrpSpPr>
            <p:nvPr/>
          </p:nvGrpSpPr>
          <p:grpSpPr bwMode="auto">
            <a:xfrm>
              <a:off x="4752" y="2387"/>
              <a:ext cx="594" cy="250"/>
              <a:chOff x="4086" y="2303"/>
              <a:chExt cx="594" cy="250"/>
            </a:xfrm>
          </p:grpSpPr>
          <p:sp>
            <p:nvSpPr>
              <p:cNvPr id="1052" name="Rectangle 299"/>
              <p:cNvSpPr>
                <a:spLocks noChangeArrowheads="1"/>
              </p:cNvSpPr>
              <p:nvPr/>
            </p:nvSpPr>
            <p:spPr bwMode="auto">
              <a:xfrm>
                <a:off x="4086" y="2358"/>
                <a:ext cx="594" cy="1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53" name="Text Box 300"/>
              <p:cNvSpPr txBox="1">
                <a:spLocks noChangeArrowheads="1"/>
              </p:cNvSpPr>
              <p:nvPr/>
            </p:nvSpPr>
            <p:spPr bwMode="auto">
              <a:xfrm>
                <a:off x="4129" y="2303"/>
                <a:ext cx="49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>
                    <a:solidFill>
                      <a:srgbClr val="FF0000"/>
                    </a:solidFill>
                  </a:rPr>
                  <a:t>reply</a:t>
                </a:r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050" name="Rectangle 306"/>
          <p:cNvSpPr>
            <a:spLocks noChangeArrowheads="1"/>
          </p:cNvSpPr>
          <p:nvPr/>
        </p:nvSpPr>
        <p:spPr bwMode="auto">
          <a:xfrm>
            <a:off x="415925" y="2600325"/>
            <a:ext cx="4246563" cy="2586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Key questions to ask about </a:t>
            </a:r>
            <a:b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</a:b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a C-S application</a:t>
            </a:r>
          </a:p>
          <a:p>
            <a:pPr algn="l"/>
            <a:b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</a:b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Is the application </a:t>
            </a:r>
            <a:r>
              <a:rPr lang="en-US" altLang="zh-CN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extensible</a:t>
            </a: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?</a:t>
            </a:r>
          </a:p>
          <a:p>
            <a:pPr algn="l"/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Is the application </a:t>
            </a:r>
            <a:r>
              <a:rPr lang="en-US" altLang="zh-CN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scalable</a:t>
            </a: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?</a:t>
            </a:r>
          </a:p>
          <a:p>
            <a:pPr algn="l"/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How does the application handle server failures (being </a:t>
            </a:r>
            <a:r>
              <a:rPr lang="en-US" altLang="zh-CN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robust</a:t>
            </a: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)? </a:t>
            </a:r>
          </a:p>
          <a:p>
            <a:pPr algn="l"/>
            <a:r>
              <a:rPr lang="en-US" altLang="x-none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How does the application provide </a:t>
            </a:r>
            <a:r>
              <a:rPr lang="en-US" altLang="x-none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security</a:t>
            </a:r>
            <a:r>
              <a:rPr lang="en-US" altLang="x-none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?</a:t>
            </a:r>
            <a:endParaRPr lang="en-US" altLang="x-none" sz="1800" b="1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34152" name="Rectangle 2"/>
          <p:cNvSpPr>
            <a:spLocks noChangeArrowheads="1"/>
          </p:cNvSpPr>
          <p:nvPr/>
        </p:nvSpPr>
        <p:spPr bwMode="auto">
          <a:xfrm>
            <a:off x="438150" y="5484813"/>
            <a:ext cx="457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latin typeface="Comic Sans MS" charset="0"/>
              </a:rPr>
              <a:t>What are some interesting design features of the FTP protocol?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x-none">
                <a:ea typeface="ＭＳ Ｐゴシック" charset="-128"/>
              </a:rPr>
              <a:t>Backup Slides</a:t>
            </a:r>
          </a:p>
        </p:txBody>
      </p:sp>
      <p:sp>
        <p:nvSpPr>
          <p:cNvPr id="140290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1402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47A6D54-551A-A84C-AE2D-4F646AF3D8B1}" type="slidenum">
              <a:rPr lang="en-US" altLang="x-none" sz="1400">
                <a:solidFill>
                  <a:srgbClr val="000000"/>
                </a:solidFill>
              </a:rPr>
              <a:pPr/>
              <a:t>106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DataStream</a:t>
            </a:r>
          </a:p>
        </p:txBody>
      </p:sp>
      <p:sp>
        <p:nvSpPr>
          <p:cNvPr id="14131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A9D53EA-59B0-1641-A74A-CF6718D3D718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107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  <p:pic>
        <p:nvPicPr>
          <p:cNvPr id="141315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r="16138"/>
          <a:stretch>
            <a:fillRect/>
          </a:stretch>
        </p:blipFill>
        <p:spPr/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Comparing Traditional (e.g., C/C++) and Java Software Development</a:t>
            </a:r>
          </a:p>
        </p:txBody>
      </p:sp>
      <p:sp>
        <p:nvSpPr>
          <p:cNvPr id="86019" name="Rectangle 4"/>
          <p:cNvSpPr>
            <a:spLocks noGrp="1" noChangeArrowheads="1"/>
          </p:cNvSpPr>
          <p:nvPr>
            <p:ph idx="1"/>
          </p:nvPr>
        </p:nvSpPr>
        <p:spPr>
          <a:xfrm>
            <a:off x="533400" y="1817635"/>
            <a:ext cx="3861619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x-none" sz="1800" dirty="0">
                <a:ea typeface="ＭＳ Ｐゴシック" charset="-128"/>
              </a:rPr>
              <a:t>A developer writes a program in C/C++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x-none" sz="1800" dirty="0">
                <a:ea typeface="ＭＳ Ｐゴシック" charset="-128"/>
              </a:rPr>
              <a:t>The C/C++ source code is generally considered proprietary, and not released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endParaRPr lang="en-US" altLang="x-none" sz="1800" dirty="0">
              <a:ea typeface="ＭＳ Ｐゴシック" charset="-128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x-none" sz="1800" dirty="0">
                <a:ea typeface="ＭＳ Ｐゴシック" charset="-128"/>
              </a:rPr>
              <a:t>The developer compiles the C/C++ program for each platform it intends to support, and distributes one version for each platform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thus each program has </a:t>
            </a:r>
            <a:r>
              <a:rPr lang="en-US" altLang="x-none" sz="1600" dirty="0">
                <a:solidFill>
                  <a:srgbClr val="FF0000"/>
                </a:solidFill>
                <a:ea typeface="ＭＳ Ｐゴシック" charset="-128"/>
              </a:rPr>
              <a:t>multiple compiled </a:t>
            </a:r>
            <a:r>
              <a:rPr lang="en-US" altLang="x-none" sz="1600" dirty="0">
                <a:ea typeface="ＭＳ Ｐゴシック" charset="-128"/>
              </a:rPr>
              <a:t>versions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x-none" sz="1600" dirty="0">
                <a:solidFill>
                  <a:srgbClr val="000090"/>
                </a:solidFill>
                <a:ea typeface="ＭＳ Ｐゴシック" charset="-128"/>
              </a:rPr>
              <a:t>each compiled version can run by itself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x-none" sz="2000" dirty="0">
                <a:solidFill>
                  <a:srgbClr val="FF0000"/>
                </a:solidFill>
                <a:ea typeface="ＭＳ Ｐゴシック" charset="-128"/>
              </a:rPr>
              <a:t>Platform dependency handled by each software developer</a:t>
            </a:r>
          </a:p>
        </p:txBody>
      </p:sp>
      <p:sp>
        <p:nvSpPr>
          <p:cNvPr id="73729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DDADEA-9354-AE4E-AFF2-F8B7C1A03CF8}" type="slidenum">
              <a:rPr lang="en-US" altLang="x-none" sz="12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x-none" sz="1200">
              <a:latin typeface="Tahoma" charset="0"/>
            </a:endParaRPr>
          </a:p>
        </p:txBody>
      </p:sp>
      <p:sp>
        <p:nvSpPr>
          <p:cNvPr id="73732" name="Text Box 6"/>
          <p:cNvSpPr txBox="1">
            <a:spLocks noChangeArrowheads="1"/>
          </p:cNvSpPr>
          <p:nvPr/>
        </p:nvSpPr>
        <p:spPr bwMode="auto">
          <a:xfrm>
            <a:off x="457200" y="1371600"/>
            <a:ext cx="2641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>
                <a:solidFill>
                  <a:srgbClr val="CC0000"/>
                </a:solidFill>
                <a:latin typeface="Times New Roman" charset="0"/>
              </a:rPr>
              <a:t>Traditional, e.g., C/C++</a:t>
            </a:r>
          </a:p>
        </p:txBody>
      </p:sp>
      <p:sp>
        <p:nvSpPr>
          <p:cNvPr id="86021" name="Rectangle 7"/>
          <p:cNvSpPr>
            <a:spLocks noChangeArrowheads="1"/>
          </p:cNvSpPr>
          <p:nvPr/>
        </p:nvSpPr>
        <p:spPr bwMode="auto">
          <a:xfrm>
            <a:off x="4876800" y="1752600"/>
            <a:ext cx="38100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800" dirty="0"/>
              <a:t>A developer writes a program in Java</a:t>
            </a:r>
          </a:p>
          <a:p>
            <a:pPr algn="l"/>
            <a:r>
              <a:rPr lang="en-US" altLang="x-none" sz="1800" dirty="0"/>
              <a:t>The Java source code is generally considered proprietary, and not released</a:t>
            </a:r>
            <a:br>
              <a:rPr lang="en-US" altLang="x-none" sz="1800" dirty="0"/>
            </a:br>
            <a:endParaRPr lang="en-US" altLang="x-none" sz="1800" dirty="0"/>
          </a:p>
          <a:p>
            <a:pPr algn="l"/>
            <a:r>
              <a:rPr lang="en-US" altLang="x-none" sz="1800" dirty="0"/>
              <a:t>The developer compiles the Java program to bytecode, and distributes the bytecode version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altLang="x-none" sz="1600" dirty="0"/>
              <a:t>thus each program has only </a:t>
            </a:r>
            <a:r>
              <a:rPr lang="en-US" altLang="x-none" sz="1600" dirty="0">
                <a:solidFill>
                  <a:srgbClr val="FF0000"/>
                </a:solidFill>
              </a:rPr>
              <a:t>one compiled version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altLang="x-none" sz="1600" dirty="0">
                <a:solidFill>
                  <a:srgbClr val="000090"/>
                </a:solidFill>
              </a:rPr>
              <a:t>the compiled bytecode needs an interpreter for each platform</a:t>
            </a:r>
          </a:p>
          <a:p>
            <a:pPr algn="l">
              <a:buSzPct val="75000"/>
            </a:pPr>
            <a:r>
              <a:rPr lang="en-US" altLang="x-none" sz="1800" dirty="0">
                <a:solidFill>
                  <a:srgbClr val="FF0000"/>
                </a:solidFill>
              </a:rPr>
              <a:t>Platform dependency handled by platform vendor</a:t>
            </a:r>
          </a:p>
        </p:txBody>
      </p:sp>
      <p:sp>
        <p:nvSpPr>
          <p:cNvPr id="73734" name="Text Box 8"/>
          <p:cNvSpPr txBox="1">
            <a:spLocks noChangeArrowheads="1"/>
          </p:cNvSpPr>
          <p:nvPr/>
        </p:nvSpPr>
        <p:spPr bwMode="auto">
          <a:xfrm>
            <a:off x="4924425" y="1371600"/>
            <a:ext cx="635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>
                <a:solidFill>
                  <a:srgbClr val="CC0000"/>
                </a:solidFill>
                <a:latin typeface="Times New Roman" charset="0"/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15302912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High-level Picture</a:t>
            </a:r>
          </a:p>
        </p:txBody>
      </p:sp>
      <p:sp>
        <p:nvSpPr>
          <p:cNvPr id="75777" name="Slide Number Placeholder 5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601144D-A651-6D4A-8BB1-AB139A3BE8FA}" type="slidenum">
              <a:rPr lang="en-US" altLang="x-none" sz="12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x-none" sz="1200">
              <a:latin typeface="Tahoma" charset="0"/>
            </a:endParaRPr>
          </a:p>
        </p:txBody>
      </p:sp>
      <p:sp>
        <p:nvSpPr>
          <p:cNvPr id="75779" name="Oval 16"/>
          <p:cNvSpPr>
            <a:spLocks noChangeArrowheads="1"/>
          </p:cNvSpPr>
          <p:nvPr/>
        </p:nvSpPr>
        <p:spPr bwMode="auto">
          <a:xfrm>
            <a:off x="1308100" y="1752600"/>
            <a:ext cx="1095375" cy="325438"/>
          </a:xfrm>
          <a:prstGeom prst="ellipse">
            <a:avLst/>
          </a:prstGeom>
          <a:solidFill>
            <a:srgbClr val="FFFF99"/>
          </a:solidFill>
          <a:ln w="31750">
            <a:solidFill>
              <a:srgbClr val="6666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1800">
                <a:solidFill>
                  <a:schemeClr val="accent2"/>
                </a:solidFill>
                <a:latin typeface="Times New Roman" charset="0"/>
              </a:rPr>
              <a:t>Prog 1</a:t>
            </a:r>
          </a:p>
        </p:txBody>
      </p:sp>
      <p:sp>
        <p:nvSpPr>
          <p:cNvPr id="75780" name="Oval 17"/>
          <p:cNvSpPr>
            <a:spLocks noChangeArrowheads="1"/>
          </p:cNvSpPr>
          <p:nvPr/>
        </p:nvSpPr>
        <p:spPr bwMode="auto">
          <a:xfrm>
            <a:off x="228600" y="2667000"/>
            <a:ext cx="1460500" cy="381000"/>
          </a:xfrm>
          <a:prstGeom prst="ellipse">
            <a:avLst/>
          </a:prstGeom>
          <a:solidFill>
            <a:srgbClr val="FFFF99"/>
          </a:solidFill>
          <a:ln w="31750">
            <a:solidFill>
              <a:srgbClr val="6666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1800">
                <a:solidFill>
                  <a:schemeClr val="accent2"/>
                </a:solidFill>
                <a:latin typeface="Times New Roman" charset="0"/>
              </a:rPr>
              <a:t>Prog 1; Arch 1</a:t>
            </a:r>
          </a:p>
        </p:txBody>
      </p:sp>
      <p:sp>
        <p:nvSpPr>
          <p:cNvPr id="75781" name="Oval 18"/>
          <p:cNvSpPr>
            <a:spLocks noChangeArrowheads="1"/>
          </p:cNvSpPr>
          <p:nvPr/>
        </p:nvSpPr>
        <p:spPr bwMode="auto">
          <a:xfrm>
            <a:off x="2146300" y="2667000"/>
            <a:ext cx="1447800" cy="381000"/>
          </a:xfrm>
          <a:prstGeom prst="ellipse">
            <a:avLst/>
          </a:prstGeom>
          <a:solidFill>
            <a:srgbClr val="FFFF99"/>
          </a:solidFill>
          <a:ln w="31750">
            <a:solidFill>
              <a:srgbClr val="6666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1800">
                <a:solidFill>
                  <a:schemeClr val="accent2"/>
                </a:solidFill>
                <a:latin typeface="Times New Roman" charset="0"/>
              </a:rPr>
              <a:t>Prog 1; Arch n</a:t>
            </a:r>
          </a:p>
        </p:txBody>
      </p:sp>
      <p:sp>
        <p:nvSpPr>
          <p:cNvPr id="75782" name="Line 19"/>
          <p:cNvSpPr>
            <a:spLocks noChangeShapeType="1"/>
          </p:cNvSpPr>
          <p:nvPr/>
        </p:nvSpPr>
        <p:spPr bwMode="auto">
          <a:xfrm>
            <a:off x="1752600" y="2895600"/>
            <a:ext cx="238125" cy="3175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3" name="Line 20"/>
          <p:cNvSpPr>
            <a:spLocks noChangeShapeType="1"/>
          </p:cNvSpPr>
          <p:nvPr/>
        </p:nvSpPr>
        <p:spPr bwMode="auto">
          <a:xfrm flipH="1">
            <a:off x="838200" y="2133600"/>
            <a:ext cx="714375" cy="436563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4" name="Line 21"/>
          <p:cNvSpPr>
            <a:spLocks noChangeShapeType="1"/>
          </p:cNvSpPr>
          <p:nvPr/>
        </p:nvSpPr>
        <p:spPr bwMode="auto">
          <a:xfrm>
            <a:off x="2209800" y="2133600"/>
            <a:ext cx="571500" cy="436563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5" name="Oval 22"/>
          <p:cNvSpPr>
            <a:spLocks noChangeArrowheads="1"/>
          </p:cNvSpPr>
          <p:nvPr/>
        </p:nvSpPr>
        <p:spPr bwMode="auto">
          <a:xfrm>
            <a:off x="4800600" y="1752600"/>
            <a:ext cx="1095375" cy="325438"/>
          </a:xfrm>
          <a:prstGeom prst="ellipse">
            <a:avLst/>
          </a:prstGeom>
          <a:solidFill>
            <a:srgbClr val="FFFF99"/>
          </a:solidFill>
          <a:ln w="31750">
            <a:solidFill>
              <a:srgbClr val="6666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1800">
                <a:solidFill>
                  <a:schemeClr val="accent2"/>
                </a:solidFill>
                <a:latin typeface="Times New Roman" charset="0"/>
              </a:rPr>
              <a:t>Prog 2</a:t>
            </a:r>
          </a:p>
        </p:txBody>
      </p:sp>
      <p:sp>
        <p:nvSpPr>
          <p:cNvPr id="75786" name="Oval 23"/>
          <p:cNvSpPr>
            <a:spLocks noChangeArrowheads="1"/>
          </p:cNvSpPr>
          <p:nvPr/>
        </p:nvSpPr>
        <p:spPr bwMode="auto">
          <a:xfrm>
            <a:off x="3721100" y="2667000"/>
            <a:ext cx="1460500" cy="381000"/>
          </a:xfrm>
          <a:prstGeom prst="ellipse">
            <a:avLst/>
          </a:prstGeom>
          <a:solidFill>
            <a:srgbClr val="FFFF99"/>
          </a:solidFill>
          <a:ln w="31750">
            <a:solidFill>
              <a:srgbClr val="6666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1800">
                <a:solidFill>
                  <a:schemeClr val="accent2"/>
                </a:solidFill>
                <a:latin typeface="Times New Roman" charset="0"/>
              </a:rPr>
              <a:t>Prog 2; Arch 1</a:t>
            </a:r>
          </a:p>
        </p:txBody>
      </p:sp>
      <p:sp>
        <p:nvSpPr>
          <p:cNvPr id="75787" name="Oval 24"/>
          <p:cNvSpPr>
            <a:spLocks noChangeArrowheads="1"/>
          </p:cNvSpPr>
          <p:nvPr/>
        </p:nvSpPr>
        <p:spPr bwMode="auto">
          <a:xfrm>
            <a:off x="5638800" y="2667000"/>
            <a:ext cx="1600200" cy="381000"/>
          </a:xfrm>
          <a:prstGeom prst="ellipse">
            <a:avLst/>
          </a:prstGeom>
          <a:solidFill>
            <a:srgbClr val="FFFF99"/>
          </a:solidFill>
          <a:ln w="31750">
            <a:solidFill>
              <a:srgbClr val="6666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1800">
                <a:solidFill>
                  <a:schemeClr val="accent2"/>
                </a:solidFill>
                <a:latin typeface="Times New Roman" charset="0"/>
              </a:rPr>
              <a:t>Prog 2; Arch n</a:t>
            </a:r>
            <a:r>
              <a:rPr lang="ja-JP" altLang="en-US" sz="1800">
                <a:solidFill>
                  <a:schemeClr val="accent2"/>
                </a:solidFill>
                <a:latin typeface="Times New Roman" charset="0"/>
              </a:rPr>
              <a:t>’</a:t>
            </a:r>
            <a:endParaRPr lang="en-US" altLang="x-none" sz="1800">
              <a:solidFill>
                <a:schemeClr val="accent2"/>
              </a:solidFill>
              <a:latin typeface="Times New Roman" charset="0"/>
            </a:endParaRPr>
          </a:p>
        </p:txBody>
      </p:sp>
      <p:sp>
        <p:nvSpPr>
          <p:cNvPr id="75788" name="Line 25"/>
          <p:cNvSpPr>
            <a:spLocks noChangeShapeType="1"/>
          </p:cNvSpPr>
          <p:nvPr/>
        </p:nvSpPr>
        <p:spPr bwMode="auto">
          <a:xfrm>
            <a:off x="5245100" y="2895600"/>
            <a:ext cx="238125" cy="3175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9" name="Line 26"/>
          <p:cNvSpPr>
            <a:spLocks noChangeShapeType="1"/>
          </p:cNvSpPr>
          <p:nvPr/>
        </p:nvSpPr>
        <p:spPr bwMode="auto">
          <a:xfrm flipH="1">
            <a:off x="4330700" y="2133600"/>
            <a:ext cx="714375" cy="436563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90" name="Line 27"/>
          <p:cNvSpPr>
            <a:spLocks noChangeShapeType="1"/>
          </p:cNvSpPr>
          <p:nvPr/>
        </p:nvSpPr>
        <p:spPr bwMode="auto">
          <a:xfrm>
            <a:off x="5702300" y="2133600"/>
            <a:ext cx="571500" cy="436563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91" name="Line 28"/>
          <p:cNvSpPr>
            <a:spLocks noChangeShapeType="1"/>
          </p:cNvSpPr>
          <p:nvPr/>
        </p:nvSpPr>
        <p:spPr bwMode="auto">
          <a:xfrm>
            <a:off x="7467600" y="2362200"/>
            <a:ext cx="8382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92" name="Line 29"/>
          <p:cNvSpPr>
            <a:spLocks noChangeShapeType="1"/>
          </p:cNvSpPr>
          <p:nvPr/>
        </p:nvSpPr>
        <p:spPr bwMode="auto">
          <a:xfrm>
            <a:off x="0" y="38100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93" name="Oval 30"/>
          <p:cNvSpPr>
            <a:spLocks noChangeArrowheads="1"/>
          </p:cNvSpPr>
          <p:nvPr/>
        </p:nvSpPr>
        <p:spPr bwMode="auto">
          <a:xfrm>
            <a:off x="914400" y="4648200"/>
            <a:ext cx="1095375" cy="325438"/>
          </a:xfrm>
          <a:prstGeom prst="ellipse">
            <a:avLst/>
          </a:prstGeom>
          <a:solidFill>
            <a:srgbClr val="FFFF99"/>
          </a:solidFill>
          <a:ln w="31750">
            <a:solidFill>
              <a:srgbClr val="6666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1800">
                <a:solidFill>
                  <a:schemeClr val="accent2"/>
                </a:solidFill>
                <a:latin typeface="Times New Roman" charset="0"/>
              </a:rPr>
              <a:t>Prog 1</a:t>
            </a:r>
          </a:p>
        </p:txBody>
      </p:sp>
      <p:sp>
        <p:nvSpPr>
          <p:cNvPr id="75794" name="Oval 31"/>
          <p:cNvSpPr>
            <a:spLocks noChangeArrowheads="1"/>
          </p:cNvSpPr>
          <p:nvPr/>
        </p:nvSpPr>
        <p:spPr bwMode="auto">
          <a:xfrm>
            <a:off x="673100" y="5638800"/>
            <a:ext cx="1460500" cy="381000"/>
          </a:xfrm>
          <a:prstGeom prst="ellipse">
            <a:avLst/>
          </a:prstGeom>
          <a:solidFill>
            <a:srgbClr val="FFFF99"/>
          </a:solidFill>
          <a:ln w="31750">
            <a:solidFill>
              <a:srgbClr val="6666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1800">
                <a:solidFill>
                  <a:schemeClr val="accent2"/>
                </a:solidFill>
                <a:latin typeface="Times New Roman" charset="0"/>
              </a:rPr>
              <a:t>Prog 1/bytecode</a:t>
            </a:r>
          </a:p>
        </p:txBody>
      </p:sp>
      <p:sp>
        <p:nvSpPr>
          <p:cNvPr id="75795" name="Line 34"/>
          <p:cNvSpPr>
            <a:spLocks noChangeShapeType="1"/>
          </p:cNvSpPr>
          <p:nvPr/>
        </p:nvSpPr>
        <p:spPr bwMode="auto">
          <a:xfrm flipH="1">
            <a:off x="1358900" y="5029200"/>
            <a:ext cx="28575" cy="5334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96" name="Oval 36"/>
          <p:cNvSpPr>
            <a:spLocks noChangeArrowheads="1"/>
          </p:cNvSpPr>
          <p:nvPr/>
        </p:nvSpPr>
        <p:spPr bwMode="auto">
          <a:xfrm>
            <a:off x="2819400" y="4648200"/>
            <a:ext cx="1095375" cy="325438"/>
          </a:xfrm>
          <a:prstGeom prst="ellipse">
            <a:avLst/>
          </a:prstGeom>
          <a:solidFill>
            <a:srgbClr val="FFFF99"/>
          </a:solidFill>
          <a:ln w="31750">
            <a:solidFill>
              <a:srgbClr val="6666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1800">
                <a:solidFill>
                  <a:schemeClr val="accent2"/>
                </a:solidFill>
                <a:latin typeface="Times New Roman" charset="0"/>
              </a:rPr>
              <a:t>Prog 2</a:t>
            </a:r>
          </a:p>
        </p:txBody>
      </p:sp>
      <p:sp>
        <p:nvSpPr>
          <p:cNvPr id="75797" name="Oval 37"/>
          <p:cNvSpPr>
            <a:spLocks noChangeArrowheads="1"/>
          </p:cNvSpPr>
          <p:nvPr/>
        </p:nvSpPr>
        <p:spPr bwMode="auto">
          <a:xfrm>
            <a:off x="2667000" y="5638800"/>
            <a:ext cx="1460500" cy="381000"/>
          </a:xfrm>
          <a:prstGeom prst="ellipse">
            <a:avLst/>
          </a:prstGeom>
          <a:solidFill>
            <a:srgbClr val="FFFF99"/>
          </a:solidFill>
          <a:ln w="31750">
            <a:solidFill>
              <a:srgbClr val="6666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1800">
                <a:solidFill>
                  <a:schemeClr val="accent2"/>
                </a:solidFill>
                <a:latin typeface="Times New Roman" charset="0"/>
              </a:rPr>
              <a:t>Prog 2/bytecode</a:t>
            </a:r>
          </a:p>
        </p:txBody>
      </p:sp>
      <p:sp>
        <p:nvSpPr>
          <p:cNvPr id="75798" name="Line 42"/>
          <p:cNvSpPr>
            <a:spLocks noChangeShapeType="1"/>
          </p:cNvSpPr>
          <p:nvPr/>
        </p:nvSpPr>
        <p:spPr bwMode="auto">
          <a:xfrm>
            <a:off x="4495800" y="5181600"/>
            <a:ext cx="8382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99" name="Line 43"/>
          <p:cNvSpPr>
            <a:spLocks noChangeShapeType="1"/>
          </p:cNvSpPr>
          <p:nvPr/>
        </p:nvSpPr>
        <p:spPr bwMode="auto">
          <a:xfrm flipH="1">
            <a:off x="3352800" y="5105400"/>
            <a:ext cx="28575" cy="5334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800" name="Oval 44"/>
          <p:cNvSpPr>
            <a:spLocks noChangeArrowheads="1"/>
          </p:cNvSpPr>
          <p:nvPr/>
        </p:nvSpPr>
        <p:spPr bwMode="auto">
          <a:xfrm>
            <a:off x="5549900" y="5638800"/>
            <a:ext cx="1460500" cy="381000"/>
          </a:xfrm>
          <a:prstGeom prst="ellipse">
            <a:avLst/>
          </a:prstGeom>
          <a:solidFill>
            <a:srgbClr val="FFFF99"/>
          </a:solidFill>
          <a:ln w="31750">
            <a:solidFill>
              <a:srgbClr val="6666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1800">
                <a:solidFill>
                  <a:schemeClr val="accent2"/>
                </a:solidFill>
                <a:latin typeface="Times New Roman" charset="0"/>
              </a:rPr>
              <a:t>Interp; Arch 1</a:t>
            </a:r>
          </a:p>
        </p:txBody>
      </p:sp>
      <p:sp>
        <p:nvSpPr>
          <p:cNvPr id="75801" name="Oval 45"/>
          <p:cNvSpPr>
            <a:spLocks noChangeArrowheads="1"/>
          </p:cNvSpPr>
          <p:nvPr/>
        </p:nvSpPr>
        <p:spPr bwMode="auto">
          <a:xfrm>
            <a:off x="7467600" y="5638800"/>
            <a:ext cx="1447800" cy="381000"/>
          </a:xfrm>
          <a:prstGeom prst="ellipse">
            <a:avLst/>
          </a:prstGeom>
          <a:solidFill>
            <a:srgbClr val="FFFF99"/>
          </a:solidFill>
          <a:ln w="31750">
            <a:solidFill>
              <a:srgbClr val="6666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1800">
                <a:solidFill>
                  <a:schemeClr val="accent2"/>
                </a:solidFill>
                <a:latin typeface="Times New Roman" charset="0"/>
              </a:rPr>
              <a:t>Interp; Arch n</a:t>
            </a:r>
          </a:p>
        </p:txBody>
      </p:sp>
      <p:sp>
        <p:nvSpPr>
          <p:cNvPr id="75802" name="Line 46"/>
          <p:cNvSpPr>
            <a:spLocks noChangeShapeType="1"/>
          </p:cNvSpPr>
          <p:nvPr/>
        </p:nvSpPr>
        <p:spPr bwMode="auto">
          <a:xfrm>
            <a:off x="7073900" y="5867400"/>
            <a:ext cx="238125" cy="3175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803" name="Text Box 47"/>
          <p:cNvSpPr txBox="1">
            <a:spLocks noChangeArrowheads="1"/>
          </p:cNvSpPr>
          <p:nvPr/>
        </p:nvSpPr>
        <p:spPr bwMode="auto">
          <a:xfrm>
            <a:off x="8153400" y="1447800"/>
            <a:ext cx="8096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1800">
                <a:latin typeface="Times New Roman" charset="0"/>
              </a:rPr>
              <a:t>C/C++</a:t>
            </a:r>
          </a:p>
        </p:txBody>
      </p:sp>
      <p:sp>
        <p:nvSpPr>
          <p:cNvPr id="75804" name="Text Box 48"/>
          <p:cNvSpPr txBox="1">
            <a:spLocks noChangeArrowheads="1"/>
          </p:cNvSpPr>
          <p:nvPr/>
        </p:nvSpPr>
        <p:spPr bwMode="auto">
          <a:xfrm>
            <a:off x="8229600" y="4038600"/>
            <a:ext cx="590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1800">
                <a:latin typeface="Times New Roman" charset="0"/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1879654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ext Box 1"/>
          <p:cNvSpPr txBox="1">
            <a:spLocks noChangeArrowheads="1"/>
          </p:cNvSpPr>
          <p:nvPr/>
        </p:nvSpPr>
        <p:spPr bwMode="auto">
          <a:xfrm>
            <a:off x="533400" y="228600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4000" u="sng" dirty="0">
                <a:solidFill>
                  <a:srgbClr val="3333CC"/>
                </a:solidFill>
              </a:rPr>
              <a:t>Recall: Java Programming Steps</a:t>
            </a:r>
          </a:p>
        </p:txBody>
      </p:sp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7013575" y="6402388"/>
            <a:ext cx="2130425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660A925-531F-A741-B3BF-EDEB3C837C43}" type="slidenum">
              <a:rPr lang="en-US" altLang="x-none" sz="1200">
                <a:solidFill>
                  <a:srgbClr val="000000"/>
                </a:solidFill>
                <a:latin typeface="Tahoma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x-none" sz="120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79875" name="Text Box 3"/>
          <p:cNvSpPr txBox="1">
            <a:spLocks noChangeArrowheads="1"/>
          </p:cNvSpPr>
          <p:nvPr/>
        </p:nvSpPr>
        <p:spPr bwMode="auto">
          <a:xfrm>
            <a:off x="533400" y="1524000"/>
            <a:ext cx="8153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9725" indent="-339725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1085850" indent="-34290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ts val="700"/>
              </a:spcBef>
              <a:buClr>
                <a:srgbClr val="3333CC"/>
              </a:buClr>
              <a:buFont typeface="Wingdings" charset="2"/>
              <a:buChar char=""/>
            </a:pPr>
            <a:r>
              <a:rPr lang="en-US" altLang="x-none" dirty="0">
                <a:solidFill>
                  <a:srgbClr val="000000"/>
                </a:solidFill>
              </a:rPr>
              <a:t>Programming in Java consists of 3 simple steps</a:t>
            </a:r>
          </a:p>
          <a:p>
            <a:pPr lvl="1" algn="l">
              <a:spcBef>
                <a:spcPts val="700"/>
              </a:spcBef>
              <a:buClr>
                <a:srgbClr val="3333CC"/>
              </a:buClr>
              <a:buSzPct val="85000"/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000000"/>
                </a:solidFill>
              </a:rPr>
              <a:t>Create and edit </a:t>
            </a:r>
            <a:r>
              <a:rPr lang="en-US" altLang="en-US" dirty="0">
                <a:solidFill>
                  <a:srgbClr val="000000"/>
                </a:solidFill>
              </a:rPr>
              <a:t>“</a:t>
            </a:r>
            <a:r>
              <a:rPr lang="en-US" altLang="x-none" dirty="0">
                <a:solidFill>
                  <a:srgbClr val="000000"/>
                </a:solidFill>
              </a:rPr>
              <a:t>Java source code</a:t>
            </a:r>
            <a:r>
              <a:rPr lang="en-US" altLang="en-US" dirty="0">
                <a:solidFill>
                  <a:srgbClr val="000000"/>
                </a:solidFill>
              </a:rPr>
              <a:t>”</a:t>
            </a:r>
            <a:r>
              <a:rPr lang="en-US" altLang="x-none" dirty="0">
                <a:solidFill>
                  <a:srgbClr val="000000"/>
                </a:solidFill>
              </a:rPr>
              <a:t> (.java files)</a:t>
            </a:r>
          </a:p>
          <a:p>
            <a:pPr lvl="1" algn="l">
              <a:spcBef>
                <a:spcPts val="700"/>
              </a:spcBef>
              <a:buClr>
                <a:srgbClr val="3333CC"/>
              </a:buClr>
              <a:buSzPct val="85000"/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000000"/>
                </a:solidFill>
              </a:rPr>
              <a:t>Compile into </a:t>
            </a:r>
            <a:r>
              <a:rPr lang="en-US" altLang="en-US" dirty="0">
                <a:solidFill>
                  <a:srgbClr val="000000"/>
                </a:solidFill>
              </a:rPr>
              <a:t>“</a:t>
            </a:r>
            <a:r>
              <a:rPr lang="en-US" altLang="x-none" dirty="0">
                <a:solidFill>
                  <a:srgbClr val="000000"/>
                </a:solidFill>
              </a:rPr>
              <a:t>Java bytecode</a:t>
            </a:r>
            <a:r>
              <a:rPr lang="en-US" altLang="en-US" dirty="0">
                <a:solidFill>
                  <a:srgbClr val="000000"/>
                </a:solidFill>
              </a:rPr>
              <a:t>”</a:t>
            </a:r>
            <a:r>
              <a:rPr lang="en-US" altLang="x-none" dirty="0">
                <a:solidFill>
                  <a:srgbClr val="000000"/>
                </a:solidFill>
              </a:rPr>
              <a:t> (.class files)</a:t>
            </a:r>
          </a:p>
          <a:p>
            <a:pPr lvl="1" algn="l">
              <a:spcBef>
                <a:spcPts val="700"/>
              </a:spcBef>
              <a:buClr>
                <a:srgbClr val="3333CC"/>
              </a:buClr>
              <a:buSzPct val="85000"/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000000"/>
                </a:solidFill>
              </a:rPr>
              <a:t>Execute bytecode with a </a:t>
            </a:r>
            <a:r>
              <a:rPr lang="en-US" altLang="en-US" dirty="0">
                <a:solidFill>
                  <a:srgbClr val="000000"/>
                </a:solidFill>
              </a:rPr>
              <a:t>“</a:t>
            </a:r>
            <a:r>
              <a:rPr lang="en-US" altLang="x-none" dirty="0">
                <a:solidFill>
                  <a:srgbClr val="000000"/>
                </a:solidFill>
              </a:rPr>
              <a:t>Java interpreter</a:t>
            </a:r>
            <a:r>
              <a:rPr lang="en-US" altLang="en-US" dirty="0">
                <a:solidFill>
                  <a:srgbClr val="000000"/>
                </a:solidFill>
              </a:rPr>
              <a:t>”</a:t>
            </a:r>
            <a:endParaRPr lang="en-US" altLang="x-none" dirty="0">
              <a:solidFill>
                <a:srgbClr val="000000"/>
              </a:solidFill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5478463" y="5189538"/>
            <a:ext cx="2522537" cy="790575"/>
            <a:chOff x="3312" y="3336"/>
            <a:chExt cx="1589" cy="498"/>
          </a:xfrm>
        </p:grpSpPr>
        <p:pic>
          <p:nvPicPr>
            <p:cNvPr id="79889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6" y="3672"/>
              <a:ext cx="162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79890" name="Text Box 9"/>
            <p:cNvSpPr txBox="1">
              <a:spLocks noChangeArrowheads="1"/>
            </p:cNvSpPr>
            <p:nvPr/>
          </p:nvSpPr>
          <p:spPr bwMode="auto">
            <a:xfrm>
              <a:off x="3437" y="3336"/>
              <a:ext cx="3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charset="2"/>
                <a:buChar char="q"/>
                <a:tabLst>
                  <a:tab pos="723900" algn="l"/>
                </a:tabLst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tabLst>
                  <a:tab pos="723900" algn="l"/>
                </a:tabLs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8000"/>
                </a:lnSpc>
                <a:spcBef>
                  <a:spcPct val="0"/>
                </a:spcBef>
                <a:buClrTx/>
                <a:buSzTx/>
                <a:buFont typeface="Wingdings" charset="2"/>
                <a:buNone/>
              </a:pPr>
              <a:r>
                <a:rPr lang="en-GB" altLang="x-none" sz="1800" i="1">
                  <a:solidFill>
                    <a:srgbClr val="000000"/>
                  </a:solidFill>
                  <a:latin typeface="Tahoma" charset="0"/>
                </a:rPr>
                <a:t>run</a:t>
              </a:r>
            </a:p>
          </p:txBody>
        </p:sp>
        <p:sp>
          <p:nvSpPr>
            <p:cNvPr id="79891" name="Text Box 10"/>
            <p:cNvSpPr txBox="1">
              <a:spLocks noChangeArrowheads="1"/>
            </p:cNvSpPr>
            <p:nvPr/>
          </p:nvSpPr>
          <p:spPr bwMode="auto">
            <a:xfrm>
              <a:off x="4368" y="3522"/>
              <a:ext cx="53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charset="2"/>
                <a:buChar char="q"/>
                <a:tabLst>
                  <a:tab pos="723900" algn="l"/>
                </a:tabLst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tabLst>
                  <a:tab pos="723900" algn="l"/>
                </a:tabLs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8000"/>
                </a:lnSpc>
                <a:spcBef>
                  <a:spcPct val="0"/>
                </a:spcBef>
                <a:buClrTx/>
                <a:buSzTx/>
                <a:buFont typeface="Wingdings" charset="2"/>
                <a:buNone/>
              </a:pPr>
              <a:r>
                <a:rPr lang="en-GB" altLang="x-none" sz="1800">
                  <a:solidFill>
                    <a:srgbClr val="000000"/>
                  </a:solidFill>
                  <a:latin typeface="Tahoma" charset="0"/>
                </a:rPr>
                <a:t>output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312" y="3609"/>
              <a:ext cx="948" cy="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79450" y="4800600"/>
            <a:ext cx="1646238" cy="1646238"/>
            <a:chOff x="79" y="3143"/>
            <a:chExt cx="1037" cy="1037"/>
          </a:xfrm>
        </p:grpSpPr>
        <p:sp>
          <p:nvSpPr>
            <p:cNvPr id="79886" name="Rectangle 13"/>
            <p:cNvSpPr>
              <a:spLocks noChangeArrowheads="1"/>
            </p:cNvSpPr>
            <p:nvPr/>
          </p:nvSpPr>
          <p:spPr bwMode="auto">
            <a:xfrm>
              <a:off x="79" y="3143"/>
              <a:ext cx="1037" cy="1037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charset="2"/>
                <a:buChar char="q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79887" name="Text Box 14"/>
            <p:cNvSpPr txBox="1">
              <a:spLocks noChangeArrowheads="1"/>
            </p:cNvSpPr>
            <p:nvPr/>
          </p:nvSpPr>
          <p:spPr bwMode="auto">
            <a:xfrm>
              <a:off x="94" y="3173"/>
              <a:ext cx="10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charset="2"/>
                <a:buChar char="q"/>
                <a:tabLst>
                  <a:tab pos="723900" algn="l"/>
                  <a:tab pos="1447800" algn="l"/>
                  <a:tab pos="2171700" algn="l"/>
                </a:tabLst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tabLst>
                  <a:tab pos="723900" algn="l"/>
                  <a:tab pos="1447800" algn="l"/>
                  <a:tab pos="2171700" algn="l"/>
                </a:tabLs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tabLst>
                  <a:tab pos="723900" algn="l"/>
                  <a:tab pos="1447800" algn="l"/>
                  <a:tab pos="2171700" algn="l"/>
                </a:tabLs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tabLst>
                  <a:tab pos="723900" algn="l"/>
                  <a:tab pos="1447800" algn="l"/>
                  <a:tab pos="2171700" algn="l"/>
                </a:tabLst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tabLst>
                  <a:tab pos="723900" algn="l"/>
                  <a:tab pos="1447800" algn="l"/>
                  <a:tab pos="2171700" algn="l"/>
                </a:tabLst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723900" algn="l"/>
                  <a:tab pos="1447800" algn="l"/>
                  <a:tab pos="2171700" algn="l"/>
                </a:tabLst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723900" algn="l"/>
                  <a:tab pos="1447800" algn="l"/>
                  <a:tab pos="2171700" algn="l"/>
                </a:tabLst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723900" algn="l"/>
                  <a:tab pos="1447800" algn="l"/>
                  <a:tab pos="2171700" algn="l"/>
                </a:tabLst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723900" algn="l"/>
                  <a:tab pos="1447800" algn="l"/>
                  <a:tab pos="2171700" algn="l"/>
                </a:tabLst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8000"/>
                </a:lnSpc>
                <a:spcBef>
                  <a:spcPct val="0"/>
                </a:spcBef>
                <a:buClrTx/>
                <a:buSzTx/>
                <a:buFont typeface="Wingdings" charset="2"/>
                <a:buNone/>
              </a:pPr>
              <a:r>
                <a:rPr lang="en-GB" altLang="x-none" sz="1800">
                  <a:solidFill>
                    <a:srgbClr val="000000"/>
                  </a:solidFill>
                  <a:latin typeface="Tahoma" charset="0"/>
                </a:rPr>
                <a:t>source code</a:t>
              </a:r>
            </a:p>
          </p:txBody>
        </p:sp>
        <p:pic>
          <p:nvPicPr>
            <p:cNvPr id="79888" name="Picture 1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" y="3479"/>
              <a:ext cx="560" cy="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2325688" y="4800600"/>
            <a:ext cx="3151187" cy="1646238"/>
            <a:chOff x="1326" y="3091"/>
            <a:chExt cx="1985" cy="1037"/>
          </a:xfrm>
        </p:grpSpPr>
        <p:pic>
          <p:nvPicPr>
            <p:cNvPr id="79879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" y="3672"/>
              <a:ext cx="21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79880" name="Text Box 8"/>
            <p:cNvSpPr txBox="1">
              <a:spLocks noChangeArrowheads="1"/>
            </p:cNvSpPr>
            <p:nvPr/>
          </p:nvSpPr>
          <p:spPr bwMode="auto">
            <a:xfrm>
              <a:off x="1493" y="3336"/>
              <a:ext cx="60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charset="2"/>
                <a:buChar char="q"/>
                <a:tabLst>
                  <a:tab pos="723900" algn="l"/>
                </a:tabLst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tabLst>
                  <a:tab pos="723900" algn="l"/>
                </a:tabLs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8000"/>
                </a:lnSpc>
                <a:spcBef>
                  <a:spcPct val="0"/>
                </a:spcBef>
                <a:buClrTx/>
                <a:buSzTx/>
                <a:buFont typeface="Wingdings" charset="2"/>
                <a:buNone/>
              </a:pPr>
              <a:r>
                <a:rPr lang="en-GB" altLang="x-none" sz="1800" i="1">
                  <a:solidFill>
                    <a:srgbClr val="000000"/>
                  </a:solidFill>
                  <a:latin typeface="Tahoma" charset="0"/>
                </a:rPr>
                <a:t>compile</a:t>
              </a:r>
            </a:p>
          </p:txBody>
        </p:sp>
        <p:grpSp>
          <p:nvGrpSpPr>
            <p:cNvPr id="79881" name="Group 16"/>
            <p:cNvGrpSpPr>
              <a:grpSpLocks/>
            </p:cNvGrpSpPr>
            <p:nvPr/>
          </p:nvGrpSpPr>
          <p:grpSpPr bwMode="auto">
            <a:xfrm>
              <a:off x="2274" y="3091"/>
              <a:ext cx="1037" cy="1037"/>
              <a:chOff x="2064" y="3143"/>
              <a:chExt cx="1037" cy="1037"/>
            </a:xfrm>
          </p:grpSpPr>
          <p:pic>
            <p:nvPicPr>
              <p:cNvPr id="79883" name="Picture 1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9" y="3483"/>
                <a:ext cx="586" cy="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79884" name="Rectangle 18"/>
              <p:cNvSpPr>
                <a:spLocks noChangeArrowheads="1"/>
              </p:cNvSpPr>
              <p:nvPr/>
            </p:nvSpPr>
            <p:spPr bwMode="auto">
              <a:xfrm>
                <a:off x="2064" y="3143"/>
                <a:ext cx="1037" cy="1037"/>
              </a:xfrm>
              <a:prstGeom prst="rect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charset="2"/>
                  <a:buChar char="q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79885" name="Text Box 19"/>
              <p:cNvSpPr txBox="1">
                <a:spLocks noChangeArrowheads="1"/>
              </p:cNvSpPr>
              <p:nvPr/>
            </p:nvSpPr>
            <p:spPr bwMode="auto">
              <a:xfrm>
                <a:off x="2176" y="3173"/>
                <a:ext cx="812" cy="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charset="2"/>
                  <a:buChar char="q"/>
                  <a:tabLst>
                    <a:tab pos="723900" algn="l"/>
                    <a:tab pos="1447800" algn="l"/>
                    <a:tab pos="2171700" algn="l"/>
                  </a:tabLst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tabLst>
                    <a:tab pos="723900" algn="l"/>
                    <a:tab pos="1447800" algn="l"/>
                    <a:tab pos="2171700" algn="l"/>
                  </a:tabLs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723900" algn="l"/>
                    <a:tab pos="1447800" algn="l"/>
                    <a:tab pos="2171700" algn="l"/>
                  </a:tabLs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723900" algn="l"/>
                    <a:tab pos="1447800" algn="l"/>
                    <a:tab pos="21717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723900" algn="l"/>
                    <a:tab pos="1447800" algn="l"/>
                    <a:tab pos="21717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723900" algn="l"/>
                    <a:tab pos="1447800" algn="l"/>
                    <a:tab pos="21717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723900" algn="l"/>
                    <a:tab pos="1447800" algn="l"/>
                    <a:tab pos="21717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723900" algn="l"/>
                    <a:tab pos="1447800" algn="l"/>
                    <a:tab pos="21717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723900" algn="l"/>
                    <a:tab pos="1447800" algn="l"/>
                    <a:tab pos="21717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ClrTx/>
                  <a:buSzTx/>
                  <a:buFont typeface="Wingdings" charset="2"/>
                  <a:buNone/>
                </a:pPr>
                <a:r>
                  <a:rPr lang="en-GB" altLang="x-none" sz="1800">
                    <a:solidFill>
                      <a:srgbClr val="000000"/>
                    </a:solidFill>
                    <a:latin typeface="Tahoma" charset="0"/>
                  </a:rPr>
                  <a:t>byte code</a:t>
                </a:r>
              </a:p>
              <a:p>
                <a:pPr algn="ctr">
                  <a:lnSpc>
                    <a:spcPct val="93000"/>
                  </a:lnSpc>
                  <a:spcBef>
                    <a:spcPct val="0"/>
                  </a:spcBef>
                  <a:buClrTx/>
                  <a:buSzTx/>
                  <a:buFont typeface="Wingdings" charset="2"/>
                  <a:buNone/>
                </a:pPr>
                <a:endParaRPr lang="en-GB" altLang="x-none" sz="500">
                  <a:solidFill>
                    <a:srgbClr val="000000"/>
                  </a:solidFill>
                  <a:latin typeface="Courier New" charset="0"/>
                </a:endParaRPr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>
              <a:off x="1326" y="3609"/>
              <a:ext cx="948" cy="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73593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ext Box 1"/>
          <p:cNvSpPr txBox="1">
            <a:spLocks noChangeArrowheads="1"/>
          </p:cNvSpPr>
          <p:nvPr/>
        </p:nvSpPr>
        <p:spPr bwMode="auto">
          <a:xfrm>
            <a:off x="7013575" y="6402388"/>
            <a:ext cx="2130425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Comic Sans MS" charset="0"/>
                <a:ea typeface="ＭＳ Ｐゴシック" charset="-128"/>
                <a:cs typeface="DejaVu Sans" charset="0"/>
              </a:defRPr>
            </a:lvl1pPr>
            <a:lvl2pPr marL="742950" indent="-285750" defTabSz="457200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omic Sans MS" charset="0"/>
                <a:ea typeface="DejaVu Sans" charset="0"/>
                <a:cs typeface="DejaVu Sans" charset="0"/>
              </a:defRPr>
            </a:lvl2pPr>
            <a:lvl3pPr marL="1143000" indent="-228600" defTabSz="457200"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omic Sans MS" charset="0"/>
                <a:ea typeface="DejaVu Sans" charset="0"/>
                <a:cs typeface="DejaVu Sans" charset="0"/>
              </a:defRPr>
            </a:lvl3pPr>
            <a:lvl4pPr marL="1600200" indent="-228600" defTabSz="457200"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4pPr>
            <a:lvl5pPr marL="2057400" indent="-228600" defTabSz="457200"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4FC3491-0334-1B41-93D7-93C7A0B256B5}" type="slidenum">
              <a:rPr lang="en-US" altLang="x-none" sz="1200">
                <a:latin typeface="Tahoma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x-none" sz="1200">
              <a:latin typeface="Tahoma" charset="0"/>
            </a:endParaRPr>
          </a:p>
        </p:txBody>
      </p:sp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Comic Sans MS" charset="0"/>
                <a:ea typeface="ＭＳ Ｐゴシック" charset="-128"/>
                <a:cs typeface="DejaVu Sans" charset="0"/>
              </a:defRPr>
            </a:lvl1pPr>
            <a:lvl2pPr marL="742950" indent="-285750" defTabSz="457200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omic Sans MS" charset="0"/>
                <a:ea typeface="DejaVu Sans" charset="0"/>
                <a:cs typeface="DejaVu Sans" charset="0"/>
              </a:defRPr>
            </a:lvl2pPr>
            <a:lvl3pPr marL="1143000" indent="-228600" defTabSz="457200"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omic Sans MS" charset="0"/>
                <a:ea typeface="DejaVu Sans" charset="0"/>
                <a:cs typeface="DejaVu Sans" charset="0"/>
              </a:defRPr>
            </a:lvl3pPr>
            <a:lvl4pPr marL="1600200" indent="-228600" defTabSz="457200"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4pPr>
            <a:lvl5pPr marL="2057400" indent="-228600" defTabSz="457200"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x-none" u="sng" dirty="0">
                <a:solidFill>
                  <a:srgbClr val="3333CC"/>
                </a:solidFill>
              </a:rPr>
              <a:t>Programming in Java (Step 1): Create/Edit</a:t>
            </a:r>
          </a:p>
        </p:txBody>
      </p:sp>
      <p:sp>
        <p:nvSpPr>
          <p:cNvPr id="81923" name="Text Box 3"/>
          <p:cNvSpPr txBox="1">
            <a:spLocks noChangeArrowheads="1"/>
          </p:cNvSpPr>
          <p:nvPr/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9725" indent="-339725" defTabSz="457200"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800">
                <a:solidFill>
                  <a:srgbClr val="000000"/>
                </a:solidFill>
                <a:latin typeface="Comic Sans MS" charset="0"/>
                <a:ea typeface="ＭＳ Ｐゴシック" charset="-128"/>
                <a:cs typeface="DejaVu Sans" charset="0"/>
              </a:defRPr>
            </a:lvl1pPr>
            <a:lvl2pPr marL="739775" indent="-282575" defTabSz="457200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Comic Sans MS" charset="0"/>
                <a:ea typeface="DejaVu Sans" charset="0"/>
                <a:cs typeface="DejaVu Sans" charset="0"/>
              </a:defRPr>
            </a:lvl2pPr>
            <a:lvl3pPr marL="1141413" indent="-227013" defTabSz="457200"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Comic Sans MS" charset="0"/>
                <a:ea typeface="DejaVu Sans" charset="0"/>
                <a:cs typeface="DejaVu Sans" charset="0"/>
              </a:defRPr>
            </a:lvl3pPr>
            <a:lvl4pPr marL="1600200" indent="-228600" defTabSz="457200"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4pPr>
            <a:lvl5pPr marL="2057400" indent="-228600" defTabSz="457200"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9pPr>
          </a:lstStyle>
          <a:p>
            <a:pPr algn="l">
              <a:lnSpc>
                <a:spcPct val="90000"/>
              </a:lnSpc>
              <a:buClr>
                <a:srgbClr val="3333CC"/>
              </a:buClr>
              <a:buSzPct val="85000"/>
              <a:buFont typeface="Wingdings" charset="2"/>
              <a:buChar char=""/>
            </a:pPr>
            <a:r>
              <a:rPr lang="en-US" altLang="x-none" dirty="0"/>
              <a:t>The basic way is to use a </a:t>
            </a:r>
            <a:r>
              <a:rPr lang="en-US" altLang="x-none" u="sng" dirty="0"/>
              <a:t>text editor</a:t>
            </a:r>
          </a:p>
          <a:p>
            <a:pPr marL="800100" lvl="1" indent="-342900" algn="l"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Example editors: vim, sublime, Notepad, </a:t>
            </a:r>
            <a:r>
              <a:rPr lang="en-US" altLang="x-none" dirty="0" err="1">
                <a:ea typeface="ＭＳ Ｐゴシック" charset="-128"/>
              </a:rPr>
              <a:t>TextEdit</a:t>
            </a:r>
            <a:r>
              <a:rPr lang="en-US" altLang="x-none" dirty="0">
                <a:ea typeface="ＭＳ Ｐゴシック" charset="-128"/>
              </a:rPr>
              <a:t> (Format/Make Plain Text) etc.</a:t>
            </a:r>
          </a:p>
          <a:p>
            <a:pPr lvl="2" algn="l">
              <a:buFont typeface="Comic Sans MS" charset="0"/>
              <a:buChar char="•"/>
            </a:pP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Note: MS Word is </a:t>
            </a:r>
            <a:r>
              <a:rPr lang="en-US" altLang="x-none" b="1" dirty="0">
                <a:ea typeface="ＭＳ Ｐゴシック" charset="-128"/>
              </a:rPr>
              <a:t>NOT</a:t>
            </a: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 a text editor</a:t>
            </a:r>
          </a:p>
          <a:p>
            <a:pPr marL="800100" lvl="1" indent="-342900" algn="l"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The key is that your .java file </a:t>
            </a:r>
            <a:r>
              <a:rPr lang="en-US" altLang="x-none" b="1" i="1" dirty="0">
                <a:ea typeface="ＭＳ Ｐゴシック" charset="-128"/>
              </a:rPr>
              <a:t>cannot</a:t>
            </a:r>
            <a:r>
              <a:rPr lang="en-US" altLang="x-none" dirty="0">
                <a:ea typeface="ＭＳ Ｐゴシック" charset="-128"/>
              </a:rPr>
              <a:t> include any markup or stylistic formatting; just text.</a:t>
            </a:r>
          </a:p>
          <a:p>
            <a:pPr lvl="1" algn="l">
              <a:lnSpc>
                <a:spcPct val="90000"/>
              </a:lnSpc>
              <a:buClrTx/>
              <a:buSzPct val="75000"/>
              <a:buFontTx/>
              <a:buNone/>
            </a:pPr>
            <a:endParaRPr lang="en-US" altLang="x-none" dirty="0">
              <a:ea typeface="ＭＳ Ｐゴシック" charset="-128"/>
            </a:endParaRPr>
          </a:p>
          <a:p>
            <a:pPr marL="800100" lvl="1" indent="-342900" algn="l">
              <a:lnSpc>
                <a:spcPct val="90000"/>
              </a:lnSpc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You enter your Java code following Java Language syntax (more soon).</a:t>
            </a:r>
          </a:p>
        </p:txBody>
      </p:sp>
    </p:spTree>
    <p:extLst>
      <p:ext uri="{BB962C8B-B14F-4D97-AF65-F5344CB8AC3E}">
        <p14:creationId xmlns:p14="http://schemas.microsoft.com/office/powerpoint/2010/main" val="16781273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7013575" y="6402388"/>
            <a:ext cx="2130425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CBF07BA1-E12C-8A4D-A17B-DC44FEC27638}" type="slidenum">
              <a:rPr lang="en-US" altLang="x-none" sz="1200">
                <a:solidFill>
                  <a:srgbClr val="000000"/>
                </a:solidFill>
                <a:latin typeface="Tahoma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x-none" sz="120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84994" name="Text Box 2"/>
          <p:cNvSpPr txBox="1">
            <a:spLocks noChangeArrowheads="1"/>
          </p:cNvSpPr>
          <p:nvPr/>
        </p:nvSpPr>
        <p:spPr bwMode="auto">
          <a:xfrm>
            <a:off x="533400" y="-53975"/>
            <a:ext cx="80772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Pct val="100000"/>
              <a:buFontTx/>
              <a:buNone/>
            </a:pPr>
            <a:r>
              <a:rPr lang="en-US" altLang="x-none" sz="3200" u="sng" dirty="0">
                <a:solidFill>
                  <a:srgbClr val="3333CC"/>
                </a:solidFill>
              </a:rPr>
              <a:t>Programming in Java (Step 2): Compile</a:t>
            </a:r>
          </a:p>
        </p:txBody>
      </p:sp>
      <p:sp>
        <p:nvSpPr>
          <p:cNvPr id="84995" name="Text Box 3"/>
          <p:cNvSpPr txBox="1">
            <a:spLocks noChangeArrowheads="1"/>
          </p:cNvSpPr>
          <p:nvPr/>
        </p:nvSpPr>
        <p:spPr bwMode="auto">
          <a:xfrm>
            <a:off x="533400" y="1808163"/>
            <a:ext cx="8229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9725" indent="-339725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ts val="600"/>
              </a:spcBef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x-none" sz="2400" dirty="0">
                <a:solidFill>
                  <a:srgbClr val="000000"/>
                </a:solidFill>
              </a:rPr>
              <a:t>Compile a Java program</a:t>
            </a:r>
            <a:br>
              <a:rPr lang="en-US" altLang="x-none" sz="2400" dirty="0">
                <a:solidFill>
                  <a:srgbClr val="000000"/>
                </a:solidFill>
              </a:rPr>
            </a:br>
            <a:r>
              <a:rPr lang="en-US" altLang="x-none" sz="2400" dirty="0">
                <a:solidFill>
                  <a:srgbClr val="3333CC"/>
                </a:solidFill>
                <a:latin typeface="Arial" charset="0"/>
              </a:rPr>
              <a:t>$ </a:t>
            </a:r>
            <a:r>
              <a:rPr lang="en-US" altLang="x-none" sz="2400" dirty="0" err="1">
                <a:solidFill>
                  <a:srgbClr val="3333CC"/>
                </a:solidFill>
                <a:latin typeface="Arial" charset="0"/>
              </a:rPr>
              <a:t>javac</a:t>
            </a:r>
            <a:r>
              <a:rPr lang="en-US" altLang="x-none" sz="2400" dirty="0">
                <a:solidFill>
                  <a:srgbClr val="3333CC"/>
                </a:solidFill>
                <a:latin typeface="Arial" charset="0"/>
              </a:rPr>
              <a:t> </a:t>
            </a:r>
            <a:r>
              <a:rPr lang="en-US" altLang="x-none" sz="2400" dirty="0" err="1">
                <a:solidFill>
                  <a:srgbClr val="3333CC"/>
                </a:solidFill>
                <a:latin typeface="Arial" charset="0"/>
              </a:rPr>
              <a:t>HelloWorld.java</a:t>
            </a:r>
            <a:endParaRPr lang="en-US" altLang="x-none" sz="2400" dirty="0">
              <a:solidFill>
                <a:srgbClr val="3333CC"/>
              </a:solidFill>
              <a:latin typeface="Arial" charset="0"/>
            </a:endParaRPr>
          </a:p>
          <a:p>
            <a:pPr algn="l">
              <a:spcBef>
                <a:spcPts val="600"/>
              </a:spcBef>
              <a:buClrTx/>
              <a:buFontTx/>
              <a:buNone/>
            </a:pPr>
            <a:endParaRPr lang="en-US" altLang="x-none" sz="2400" dirty="0">
              <a:solidFill>
                <a:srgbClr val="3333CC"/>
              </a:solidFill>
              <a:latin typeface="Arial" charset="0"/>
            </a:endParaRPr>
          </a:p>
          <a:p>
            <a:pPr algn="l">
              <a:spcBef>
                <a:spcPts val="600"/>
              </a:spcBef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x-none" sz="2400" dirty="0">
                <a:solidFill>
                  <a:srgbClr val="000000"/>
                </a:solidFill>
              </a:rPr>
              <a:t>Take a look to see that </a:t>
            </a:r>
            <a:r>
              <a:rPr lang="en-US" altLang="x-none" sz="2400" dirty="0" err="1">
                <a:solidFill>
                  <a:srgbClr val="000000"/>
                </a:solidFill>
              </a:rPr>
              <a:t>HelloWorld.class</a:t>
            </a:r>
            <a:r>
              <a:rPr lang="en-US" altLang="x-none" sz="2400" dirty="0">
                <a:solidFill>
                  <a:srgbClr val="000000"/>
                </a:solidFill>
              </a:rPr>
              <a:t> is generated</a:t>
            </a:r>
            <a:br>
              <a:rPr lang="en-US" altLang="x-none" sz="2400" dirty="0">
                <a:solidFill>
                  <a:srgbClr val="000000"/>
                </a:solidFill>
              </a:rPr>
            </a:br>
            <a:r>
              <a:rPr lang="en-US" altLang="x-none" sz="2400" dirty="0">
                <a:solidFill>
                  <a:srgbClr val="3333CC"/>
                </a:solidFill>
                <a:latin typeface="Arial" charset="0"/>
              </a:rPr>
              <a:t>$ ls </a:t>
            </a:r>
            <a:br>
              <a:rPr lang="en-US" altLang="x-none" sz="2400" dirty="0">
                <a:solidFill>
                  <a:srgbClr val="3333CC"/>
                </a:solidFill>
                <a:latin typeface="Arial" charset="0"/>
              </a:rPr>
            </a:br>
            <a:r>
              <a:rPr lang="en-US" altLang="x-none" sz="2400" dirty="0" err="1">
                <a:solidFill>
                  <a:srgbClr val="3333CC"/>
                </a:solidFill>
                <a:latin typeface="Arial" charset="0"/>
              </a:rPr>
              <a:t>HelloWorld.java</a:t>
            </a:r>
            <a:r>
              <a:rPr lang="en-US" altLang="x-none" sz="2400" dirty="0">
                <a:solidFill>
                  <a:srgbClr val="3333CC"/>
                </a:solidFill>
                <a:latin typeface="Arial" charset="0"/>
              </a:rPr>
              <a:t> </a:t>
            </a:r>
            <a:r>
              <a:rPr lang="en-US" altLang="x-none" sz="2400" dirty="0" err="1">
                <a:solidFill>
                  <a:srgbClr val="3333CC"/>
                </a:solidFill>
                <a:latin typeface="Arial" charset="0"/>
              </a:rPr>
              <a:t>HelloWorld.class</a:t>
            </a:r>
            <a:endParaRPr lang="en-US" altLang="x-none" sz="2400" dirty="0">
              <a:solidFill>
                <a:srgbClr val="3333CC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4336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ext Box 1"/>
          <p:cNvSpPr txBox="1">
            <a:spLocks noChangeArrowheads="1"/>
          </p:cNvSpPr>
          <p:nvPr/>
        </p:nvSpPr>
        <p:spPr bwMode="auto">
          <a:xfrm>
            <a:off x="7013575" y="6402388"/>
            <a:ext cx="2130425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871560A-0616-9B48-9B2A-51353DEC1FD3}" type="slidenum">
              <a:rPr lang="en-US" altLang="x-none" sz="1200">
                <a:solidFill>
                  <a:srgbClr val="000000"/>
                </a:solidFill>
                <a:latin typeface="Tahoma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x-none" sz="120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533400" y="-53975"/>
            <a:ext cx="80772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Pct val="100000"/>
              <a:buFontTx/>
              <a:buNone/>
            </a:pPr>
            <a:r>
              <a:rPr lang="en-US" altLang="x-none" sz="3200" u="sng" dirty="0">
                <a:solidFill>
                  <a:srgbClr val="3333CC"/>
                </a:solidFill>
              </a:rPr>
              <a:t>Programming in Java (Step 3): Execute</a:t>
            </a:r>
          </a:p>
        </p:txBody>
      </p:sp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533400" y="1808163"/>
            <a:ext cx="8229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9725" indent="-339725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ts val="600"/>
              </a:spcBef>
              <a:buClrTx/>
              <a:buFontTx/>
              <a:buNone/>
            </a:pPr>
            <a:endParaRPr lang="en-US" altLang="x-none" sz="2400" dirty="0">
              <a:solidFill>
                <a:srgbClr val="3333CC"/>
              </a:solidFill>
              <a:latin typeface="Arial" charset="0"/>
            </a:endParaRPr>
          </a:p>
          <a:p>
            <a:pPr algn="l">
              <a:spcBef>
                <a:spcPts val="600"/>
              </a:spcBef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x-none" sz="2400" dirty="0">
                <a:solidFill>
                  <a:srgbClr val="000000"/>
                </a:solidFill>
              </a:rPr>
              <a:t>Run Java interpreter</a:t>
            </a:r>
          </a:p>
          <a:p>
            <a:pPr algn="l">
              <a:spcBef>
                <a:spcPts val="600"/>
              </a:spcBef>
              <a:buClrTx/>
              <a:buFontTx/>
              <a:buNone/>
            </a:pPr>
            <a:r>
              <a:rPr lang="en-US" altLang="x-none" sz="2400" dirty="0">
                <a:solidFill>
                  <a:srgbClr val="3333CC"/>
                </a:solidFill>
                <a:latin typeface="Arial" charset="0"/>
              </a:rPr>
              <a:t>    $ java HelloWorld</a:t>
            </a:r>
          </a:p>
        </p:txBody>
      </p:sp>
    </p:spTree>
    <p:extLst>
      <p:ext uri="{BB962C8B-B14F-4D97-AF65-F5344CB8AC3E}">
        <p14:creationId xmlns:p14="http://schemas.microsoft.com/office/powerpoint/2010/main" val="26478156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First Java Program</a:t>
            </a:r>
          </a:p>
        </p:txBody>
      </p:sp>
      <p:sp>
        <p:nvSpPr>
          <p:cNvPr id="83970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7C90FF3-0AD6-B240-AAB6-05402A7E4DB3}" type="slidenum">
              <a:rPr lang="en-US" altLang="x-none" sz="12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x-none" sz="1200">
              <a:latin typeface="Tahoma" charset="0"/>
            </a:endParaRPr>
          </a:p>
        </p:txBody>
      </p:sp>
      <p:sp>
        <p:nvSpPr>
          <p:cNvPr id="83971" name="Rectangle 3"/>
          <p:cNvSpPr txBox="1">
            <a:spLocks/>
          </p:cNvSpPr>
          <p:nvPr/>
        </p:nvSpPr>
        <p:spPr bwMode="auto">
          <a:xfrm>
            <a:off x="685800" y="1676400"/>
            <a:ext cx="7315200" cy="2895600"/>
          </a:xfrm>
          <a:prstGeom prst="rect">
            <a:avLst/>
          </a:prstGeom>
          <a:noFill/>
          <a:ln w="9525">
            <a:solidFill>
              <a:srgbClr val="66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1" tIns="45708" rIns="91411" bIns="45708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75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1800" dirty="0">
                <a:latin typeface="Courier New" charset="0"/>
              </a:rPr>
              <a:t>/*************************************</a:t>
            </a:r>
          </a:p>
          <a:p>
            <a:pPr algn="l" eaLnBrk="1" hangingPunct="1">
              <a:lnSpc>
                <a:spcPct val="75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1800" dirty="0">
                <a:latin typeface="Courier New" charset="0"/>
              </a:rPr>
              <a:t> * Prints </a:t>
            </a:r>
            <a:r>
              <a:rPr lang="en-GB" altLang="en-US" sz="1800" dirty="0">
                <a:latin typeface="Courier New" charset="0"/>
              </a:rPr>
              <a:t>“</a:t>
            </a:r>
            <a:r>
              <a:rPr lang="en-GB" altLang="x-none" sz="1800" dirty="0">
                <a:latin typeface="Courier New" charset="0"/>
              </a:rPr>
              <a:t>Hello World</a:t>
            </a:r>
            <a:r>
              <a:rPr lang="en-GB" altLang="en-US" sz="1800" dirty="0">
                <a:latin typeface="Courier New" charset="0"/>
              </a:rPr>
              <a:t>”</a:t>
            </a:r>
            <a:endParaRPr lang="en-GB" altLang="x-none" sz="1800" dirty="0">
              <a:latin typeface="Courier New" charset="0"/>
            </a:endParaRPr>
          </a:p>
          <a:p>
            <a:pPr algn="l" eaLnBrk="1" hangingPunct="1">
              <a:lnSpc>
                <a:spcPct val="75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1800" dirty="0">
                <a:latin typeface="Courier New" charset="0"/>
              </a:rPr>
              <a:t> * Everyone</a:t>
            </a:r>
            <a:r>
              <a:rPr lang="en-GB" altLang="en-US" sz="1800" dirty="0">
                <a:latin typeface="Courier New" charset="0"/>
              </a:rPr>
              <a:t>’</a:t>
            </a:r>
            <a:r>
              <a:rPr lang="en-GB" altLang="x-none" sz="1800" dirty="0">
                <a:latin typeface="Courier New" charset="0"/>
              </a:rPr>
              <a:t>s first Java program.</a:t>
            </a:r>
          </a:p>
          <a:p>
            <a:pPr algn="l" eaLnBrk="1" hangingPunct="1">
              <a:lnSpc>
                <a:spcPct val="75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1800" dirty="0">
                <a:latin typeface="Courier New" charset="0"/>
              </a:rPr>
              <a:t> *************************************/</a:t>
            </a:r>
          </a:p>
          <a:p>
            <a:pPr algn="l" eaLnBrk="1" hangingPunct="1">
              <a:lnSpc>
                <a:spcPct val="75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1800" dirty="0">
                <a:latin typeface="Courier New" charset="0"/>
              </a:rPr>
              <a:t>public class Hello {</a:t>
            </a:r>
          </a:p>
          <a:p>
            <a:pPr algn="l" eaLnBrk="1" hangingPunct="1">
              <a:lnSpc>
                <a:spcPct val="75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1800" dirty="0">
                <a:latin typeface="Courier New" charset="0"/>
              </a:rPr>
              <a:t>    public static void main(String[] </a:t>
            </a:r>
            <a:r>
              <a:rPr lang="en-GB" altLang="x-none" sz="1800" dirty="0" err="1">
                <a:latin typeface="Courier New" charset="0"/>
              </a:rPr>
              <a:t>args</a:t>
            </a:r>
            <a:r>
              <a:rPr lang="en-GB" altLang="x-none" sz="1800" dirty="0">
                <a:latin typeface="Courier New" charset="0"/>
              </a:rPr>
              <a:t>) {</a:t>
            </a:r>
          </a:p>
          <a:p>
            <a:pPr algn="l" eaLnBrk="1" hangingPunct="1">
              <a:lnSpc>
                <a:spcPct val="75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1800" dirty="0">
                <a:latin typeface="Courier New" charset="0"/>
              </a:rPr>
              <a:t>        </a:t>
            </a:r>
            <a:r>
              <a:rPr lang="en-GB" altLang="x-none" sz="1800" dirty="0" err="1">
                <a:latin typeface="Courier New" charset="0"/>
              </a:rPr>
              <a:t>System.out.println</a:t>
            </a:r>
            <a:r>
              <a:rPr lang="en-GB" altLang="x-none" sz="1800" dirty="0">
                <a:latin typeface="Courier New" charset="0"/>
              </a:rPr>
              <a:t>("Hello, world!");</a:t>
            </a:r>
          </a:p>
          <a:p>
            <a:pPr algn="l" eaLnBrk="1" hangingPunct="1">
              <a:lnSpc>
                <a:spcPct val="75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1800" dirty="0">
                <a:latin typeface="Courier New" charset="0"/>
              </a:rPr>
              <a:t>    }</a:t>
            </a:r>
          </a:p>
          <a:p>
            <a:pPr algn="l" eaLnBrk="1" hangingPunct="1">
              <a:lnSpc>
                <a:spcPct val="75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1800" dirty="0"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17803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Another Java Program</a:t>
            </a:r>
          </a:p>
        </p:txBody>
      </p:sp>
      <p:sp>
        <p:nvSpPr>
          <p:cNvPr id="89090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2DD77B6-F784-2644-BCE9-8DB999152B82}" type="slidenum">
              <a:rPr lang="en-US" altLang="x-none" sz="12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x-none" sz="1200">
              <a:latin typeface="Tahoma" charset="0"/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 bwMode="auto">
          <a:xfrm>
            <a:off x="609600" y="1600200"/>
            <a:ext cx="7315200" cy="2286000"/>
          </a:xfrm>
          <a:prstGeom prst="rect">
            <a:avLst/>
          </a:prstGeom>
          <a:noFill/>
          <a:ln w="9525">
            <a:solidFill>
              <a:srgbClr val="660066"/>
            </a:solidFill>
            <a:miter lim="800000"/>
            <a:headEnd/>
            <a:tailEnd/>
          </a:ln>
        </p:spPr>
        <p:txBody>
          <a:bodyPr lIns="91411" tIns="45708" rIns="91411" bIns="45708"/>
          <a:lstStyle/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chemeClr val="accent2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latin typeface="Courier New" pitchFamily="49" charset="0"/>
                <a:ea typeface="+mn-ea"/>
              </a:rPr>
              <a:t>public class Hello2 {</a:t>
            </a:r>
          </a:p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chemeClr val="accent2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latin typeface="Courier New" pitchFamily="49" charset="0"/>
                <a:ea typeface="+mn-ea"/>
              </a:rPr>
              <a:t>    public static void main(String[] </a:t>
            </a:r>
            <a:r>
              <a:rPr lang="en-GB" sz="1800" kern="0" dirty="0" err="1">
                <a:latin typeface="Courier New" pitchFamily="49" charset="0"/>
                <a:ea typeface="+mn-ea"/>
              </a:rPr>
              <a:t>args</a:t>
            </a:r>
            <a:r>
              <a:rPr lang="en-GB" sz="1800" kern="0" dirty="0">
                <a:latin typeface="Courier New" pitchFamily="49" charset="0"/>
                <a:ea typeface="+mn-ea"/>
              </a:rPr>
              <a:t>) {</a:t>
            </a:r>
          </a:p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chemeClr val="accent2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latin typeface="Courier New" pitchFamily="49" charset="0"/>
                <a:ea typeface="+mn-ea"/>
              </a:rPr>
              <a:t>        </a:t>
            </a:r>
            <a:r>
              <a:rPr lang="en-GB" sz="1800" kern="0" dirty="0" err="1">
                <a:latin typeface="Courier New" pitchFamily="49" charset="0"/>
                <a:ea typeface="+mn-ea"/>
              </a:rPr>
              <a:t>System.out.println</a:t>
            </a:r>
            <a:r>
              <a:rPr lang="en-GB" sz="1800" kern="0" dirty="0">
                <a:latin typeface="Courier New" pitchFamily="49" charset="0"/>
                <a:ea typeface="+mn-ea"/>
              </a:rPr>
              <a:t>("Hello, world!");</a:t>
            </a:r>
          </a:p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chemeClr val="accent2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latin typeface="Courier New" pitchFamily="49" charset="0"/>
                <a:ea typeface="+mn-ea"/>
              </a:rPr>
              <a:t>        </a:t>
            </a:r>
            <a:r>
              <a:rPr lang="en-GB" sz="1800" kern="0" dirty="0" err="1">
                <a:latin typeface="Courier New" pitchFamily="49" charset="0"/>
                <a:ea typeface="+mn-ea"/>
              </a:rPr>
              <a:t>System.out.println</a:t>
            </a:r>
            <a:r>
              <a:rPr lang="en-GB" sz="1800" kern="0" dirty="0">
                <a:latin typeface="Courier New" pitchFamily="49" charset="0"/>
                <a:ea typeface="+mn-ea"/>
              </a:rPr>
              <a:t>();</a:t>
            </a:r>
          </a:p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chemeClr val="accent2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latin typeface="Courier New" pitchFamily="49" charset="0"/>
                <a:ea typeface="+mn-ea"/>
              </a:rPr>
              <a:t>        </a:t>
            </a:r>
            <a:r>
              <a:rPr lang="en-GB" sz="1800" kern="0" dirty="0" err="1">
                <a:latin typeface="Courier New" pitchFamily="49" charset="0"/>
                <a:ea typeface="+mn-ea"/>
              </a:rPr>
              <a:t>System.out.println</a:t>
            </a:r>
            <a:r>
              <a:rPr lang="en-GB" sz="1800" kern="0" dirty="0">
                <a:latin typeface="Courier New" pitchFamily="49" charset="0"/>
                <a:ea typeface="+mn-ea"/>
              </a:rPr>
              <a:t>("This program produces");</a:t>
            </a:r>
          </a:p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chemeClr val="accent2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latin typeface="Courier New" pitchFamily="49" charset="0"/>
                <a:ea typeface="+mn-ea"/>
              </a:rPr>
              <a:t>        </a:t>
            </a:r>
            <a:r>
              <a:rPr lang="en-GB" sz="1800" kern="0" dirty="0" err="1">
                <a:latin typeface="Courier New" pitchFamily="49" charset="0"/>
                <a:ea typeface="+mn-ea"/>
              </a:rPr>
              <a:t>System.out.println</a:t>
            </a:r>
            <a:r>
              <a:rPr lang="en-GB" sz="1800" kern="0" dirty="0">
                <a:latin typeface="Courier New" pitchFamily="49" charset="0"/>
                <a:ea typeface="+mn-ea"/>
              </a:rPr>
              <a:t>("four lines of output");</a:t>
            </a:r>
          </a:p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chemeClr val="accent2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latin typeface="Courier New" pitchFamily="49" charset="0"/>
                <a:ea typeface="+mn-ea"/>
              </a:rPr>
              <a:t>    }</a:t>
            </a:r>
          </a:p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chemeClr val="accent2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latin typeface="Courier New" pitchFamily="49" charset="0"/>
                <a:ea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5632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ext Box 1"/>
          <p:cNvSpPr txBox="1">
            <a:spLocks noChangeArrowheads="1"/>
          </p:cNvSpPr>
          <p:nvPr/>
        </p:nvSpPr>
        <p:spPr bwMode="auto">
          <a:xfrm>
            <a:off x="7013575" y="6402388"/>
            <a:ext cx="2130425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Comic Sans MS" charset="0"/>
                <a:ea typeface="ＭＳ Ｐゴシック" charset="-128"/>
                <a:cs typeface="DejaVu Sans" charset="0"/>
              </a:defRPr>
            </a:lvl1pPr>
            <a:lvl2pPr marL="742950" indent="-285750" defTabSz="457200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omic Sans MS" charset="0"/>
                <a:ea typeface="DejaVu Sans" charset="0"/>
                <a:cs typeface="DejaVu Sans" charset="0"/>
              </a:defRPr>
            </a:lvl2pPr>
            <a:lvl3pPr marL="1143000" indent="-228600" defTabSz="457200"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omic Sans MS" charset="0"/>
                <a:ea typeface="DejaVu Sans" charset="0"/>
                <a:cs typeface="DejaVu Sans" charset="0"/>
              </a:defRPr>
            </a:lvl3pPr>
            <a:lvl4pPr marL="1600200" indent="-228600" defTabSz="457200"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4pPr>
            <a:lvl5pPr marL="2057400" indent="-228600" defTabSz="457200"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29A47FE-421F-6444-97B1-4364EA719988}" type="slidenum">
              <a:rPr lang="en-US" altLang="x-none" sz="1200">
                <a:latin typeface="Tahoma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x-none" sz="1200">
              <a:latin typeface="Tahoma" charset="0"/>
            </a:endParaRPr>
          </a:p>
        </p:txBody>
      </p:sp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533400" y="228600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Comic Sans MS" charset="0"/>
                <a:ea typeface="ＭＳ Ｐゴシック" charset="-128"/>
                <a:cs typeface="DejaVu Sans" charset="0"/>
              </a:defRPr>
            </a:lvl1pPr>
            <a:lvl2pPr marL="742950" indent="-285750" defTabSz="457200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omic Sans MS" charset="0"/>
                <a:ea typeface="DejaVu Sans" charset="0"/>
                <a:cs typeface="DejaVu Sans" charset="0"/>
              </a:defRPr>
            </a:lvl2pPr>
            <a:lvl3pPr marL="1143000" indent="-228600" defTabSz="457200"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omic Sans MS" charset="0"/>
                <a:ea typeface="DejaVu Sans" charset="0"/>
                <a:cs typeface="DejaVu Sans" charset="0"/>
              </a:defRPr>
            </a:lvl3pPr>
            <a:lvl4pPr marL="1600200" indent="-228600" defTabSz="457200"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4pPr>
            <a:lvl5pPr marL="2057400" indent="-228600" defTabSz="457200"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x-none" sz="4000" u="sng" dirty="0">
                <a:solidFill>
                  <a:srgbClr val="3333CC"/>
                </a:solidFill>
              </a:rPr>
              <a:t>Programming in Java: Method 2</a:t>
            </a:r>
          </a:p>
        </p:txBody>
      </p:sp>
      <p:sp>
        <p:nvSpPr>
          <p:cNvPr id="90115" name="Text Box 3"/>
          <p:cNvSpPr txBox="1">
            <a:spLocks noChangeArrowheads="1"/>
          </p:cNvSpPr>
          <p:nvPr/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9725" indent="-339725" defTabSz="457200"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800">
                <a:solidFill>
                  <a:srgbClr val="000000"/>
                </a:solidFill>
                <a:latin typeface="Comic Sans MS" charset="0"/>
                <a:ea typeface="ＭＳ Ｐゴシック" charset="-128"/>
                <a:cs typeface="DejaVu Sans" charset="0"/>
              </a:defRPr>
            </a:lvl1pPr>
            <a:lvl2pPr marL="739775" indent="-282575" defTabSz="457200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Comic Sans MS" charset="0"/>
                <a:ea typeface="DejaVu Sans" charset="0"/>
                <a:cs typeface="DejaVu Sans" charset="0"/>
              </a:defRPr>
            </a:lvl2pPr>
            <a:lvl3pPr marL="1141413" indent="-227013" defTabSz="457200"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Comic Sans MS" charset="0"/>
                <a:ea typeface="DejaVu Sans" charset="0"/>
                <a:cs typeface="DejaVu Sans" charset="0"/>
              </a:defRPr>
            </a:lvl3pPr>
            <a:lvl4pPr marL="1600200" indent="-228600" defTabSz="457200"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4pPr>
            <a:lvl5pPr marL="2057400" indent="-228600" defTabSz="457200"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9pPr>
          </a:lstStyle>
          <a:p>
            <a:pPr algn="l">
              <a:lnSpc>
                <a:spcPct val="90000"/>
              </a:lnSpc>
              <a:buClr>
                <a:srgbClr val="3333CC"/>
              </a:buClr>
              <a:buSzPct val="85000"/>
              <a:buFont typeface="Wingdings" charset="2"/>
              <a:buChar char=""/>
            </a:pPr>
            <a:r>
              <a:rPr lang="en-US" altLang="x-none" sz="2000" dirty="0"/>
              <a:t>Another way is to use an </a:t>
            </a:r>
            <a:r>
              <a:rPr lang="en-US" altLang="x-none" sz="2000" u="sng" dirty="0"/>
              <a:t>Integrated Development Environment (IDE)</a:t>
            </a:r>
          </a:p>
          <a:p>
            <a:pPr marL="742950" lvl="1" indent="-285750" algn="l"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x-none" sz="1800" dirty="0">
                <a:ea typeface="ＭＳ Ｐゴシック" charset="-128"/>
              </a:rPr>
              <a:t>Example IDEs: Eclipse, IDEA</a:t>
            </a:r>
            <a:r>
              <a:rPr lang="en-US" altLang="zh-CN" sz="1800" dirty="0">
                <a:ea typeface="ＭＳ Ｐゴシック" charset="-128"/>
              </a:rPr>
              <a:t>,</a:t>
            </a:r>
            <a:r>
              <a:rPr lang="zh-CN" altLang="en-US" sz="1800" dirty="0">
                <a:ea typeface="ＭＳ Ｐゴシック" charset="-128"/>
              </a:rPr>
              <a:t> </a:t>
            </a:r>
            <a:r>
              <a:rPr lang="en-US" altLang="x-none" sz="1800" dirty="0" err="1">
                <a:ea typeface="ＭＳ Ｐゴシック" charset="-128"/>
              </a:rPr>
              <a:t>DrJava</a:t>
            </a:r>
            <a:r>
              <a:rPr lang="en-US" altLang="x-none" sz="1800" dirty="0">
                <a:ea typeface="ＭＳ Ｐゴシック" charset="-128"/>
              </a:rPr>
              <a:t>, etc.</a:t>
            </a:r>
          </a:p>
          <a:p>
            <a:pPr marL="742950" lvl="1" indent="-285750" algn="l"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x-none" sz="1800" dirty="0">
                <a:ea typeface="ＭＳ Ｐゴシック" charset="-128"/>
              </a:rPr>
              <a:t>An IDE usually presents the user with a space for text (like an editor) but layers </a:t>
            </a:r>
            <a:r>
              <a:rPr lang="en-US" altLang="x-none" sz="1800" i="1" dirty="0">
                <a:ea typeface="ＭＳ Ｐゴシック" charset="-128"/>
              </a:rPr>
              <a:t>additional features</a:t>
            </a:r>
            <a:r>
              <a:rPr lang="en-US" altLang="x-none" sz="1800" dirty="0">
                <a:ea typeface="ＭＳ Ｐゴシック" charset="-128"/>
              </a:rPr>
              <a:t> on top of the text for the user's benefit.</a:t>
            </a:r>
          </a:p>
          <a:p>
            <a:pPr lvl="2" algn="l">
              <a:buFont typeface="Comic Sans MS" charset="0"/>
              <a:buChar char="•"/>
            </a:pPr>
            <a:r>
              <a:rPr lang="en-US" altLang="x-none" sz="1600" dirty="0">
                <a:solidFill>
                  <a:srgbClr val="FF0000"/>
                </a:solidFill>
                <a:ea typeface="ＭＳ Ｐゴシック" charset="-128"/>
              </a:rPr>
              <a:t>Note: The underlying file contains pure text, just like a text editor.</a:t>
            </a:r>
          </a:p>
          <a:p>
            <a:pPr marL="742950" lvl="1" indent="-285750" algn="l">
              <a:lnSpc>
                <a:spcPct val="90000"/>
              </a:lnSpc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x-none" sz="1800" dirty="0">
                <a:ea typeface="ＭＳ Ｐゴシック" charset="-128"/>
              </a:rPr>
              <a:t>These features can be very useful and save time.</a:t>
            </a:r>
          </a:p>
          <a:p>
            <a:pPr lvl="2" algn="l">
              <a:buFont typeface="Comic Sans MS" charset="0"/>
              <a:buChar char="•"/>
            </a:pPr>
            <a:r>
              <a:rPr lang="en-US" altLang="x-none" sz="1600" dirty="0">
                <a:ea typeface="ＭＳ Ｐゴシック" charset="-128"/>
              </a:rPr>
              <a:t>Example features are GUI compile, GUI execution, code completion, and syntax highlighting.</a:t>
            </a:r>
          </a:p>
          <a:p>
            <a:pPr marL="742950" lvl="1" indent="-285750" algn="l"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x-none" sz="1800" dirty="0">
                <a:ea typeface="ＭＳ Ｐゴシック" charset="-128"/>
              </a:rPr>
              <a:t>IDEs take more time to get started than a simple text editor, e.g., </a:t>
            </a:r>
          </a:p>
          <a:p>
            <a:pPr marL="1200150" lvl="2" indent="-285750" algn="l">
              <a:spcBef>
                <a:spcPts val="600"/>
              </a:spcBef>
              <a:buClr>
                <a:srgbClr val="3333CC"/>
              </a:buClr>
              <a:buSzPct val="75000"/>
              <a:buFont typeface="Arial" charset="0"/>
              <a:buChar char="•"/>
            </a:pPr>
            <a:r>
              <a:rPr lang="en-US" altLang="x-none" sz="1800" dirty="0">
                <a:ea typeface="ＭＳ Ｐゴシック" charset="-128"/>
              </a:rPr>
              <a:t>set up where to find the </a:t>
            </a:r>
            <a:r>
              <a:rPr lang="en-US" altLang="en-US" sz="1800" dirty="0">
                <a:ea typeface="ＭＳ Ｐゴシック" charset="-128"/>
              </a:rPr>
              <a:t>“</a:t>
            </a:r>
            <a:r>
              <a:rPr lang="en-US" altLang="x-none" sz="1800" dirty="0">
                <a:ea typeface="ＭＳ Ｐゴシック" charset="-128"/>
              </a:rPr>
              <a:t>java</a:t>
            </a:r>
            <a:r>
              <a:rPr lang="en-US" altLang="en-US" sz="1800" dirty="0">
                <a:ea typeface="ＭＳ Ｐゴシック" charset="-128"/>
              </a:rPr>
              <a:t>”</a:t>
            </a:r>
            <a:r>
              <a:rPr lang="en-US" altLang="x-none" sz="1800" dirty="0">
                <a:ea typeface="ＭＳ Ｐゴシック" charset="-128"/>
              </a:rPr>
              <a:t> and </a:t>
            </a:r>
            <a:r>
              <a:rPr lang="en-US" altLang="en-US" sz="1800" dirty="0">
                <a:ea typeface="ＭＳ Ｐゴシック" charset="-128"/>
              </a:rPr>
              <a:t>“</a:t>
            </a:r>
            <a:r>
              <a:rPr lang="en-US" altLang="ja-JP" sz="1800" dirty="0" err="1">
                <a:ea typeface="ＭＳ Ｐゴシック" charset="-128"/>
              </a:rPr>
              <a:t>javac</a:t>
            </a:r>
            <a:r>
              <a:rPr lang="en-US" altLang="en-US" sz="1800" dirty="0">
                <a:ea typeface="ＭＳ Ｐゴシック" charset="-128"/>
              </a:rPr>
              <a:t>”</a:t>
            </a:r>
            <a:r>
              <a:rPr lang="en-US" altLang="ja-JP" sz="1800" dirty="0">
                <a:ea typeface="ＭＳ Ｐゴシック" charset="-128"/>
              </a:rPr>
              <a:t> programs</a:t>
            </a:r>
          </a:p>
          <a:p>
            <a:pPr marL="1200150" lvl="2" indent="-285750" algn="l">
              <a:spcBef>
                <a:spcPts val="600"/>
              </a:spcBef>
              <a:buClr>
                <a:srgbClr val="3333CC"/>
              </a:buClr>
              <a:buSzPct val="75000"/>
              <a:buFont typeface="Arial" charset="0"/>
              <a:buChar char="•"/>
            </a:pPr>
            <a:r>
              <a:rPr lang="en-US" altLang="x-none" sz="1800" dirty="0">
                <a:ea typeface="ＭＳ Ｐゴシック" charset="-128"/>
              </a:rPr>
              <a:t>find out where does the IDE save my file</a:t>
            </a:r>
          </a:p>
        </p:txBody>
      </p:sp>
    </p:spTree>
    <p:extLst>
      <p:ext uri="{BB962C8B-B14F-4D97-AF65-F5344CB8AC3E}">
        <p14:creationId xmlns:p14="http://schemas.microsoft.com/office/powerpoint/2010/main" val="2864912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Outline	</a:t>
            </a:r>
          </a:p>
        </p:txBody>
      </p:sp>
      <p:sp>
        <p:nvSpPr>
          <p:cNvPr id="1136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Admin</a:t>
            </a:r>
            <a:r>
              <a:rPr lang="en-US" altLang="zh-CN" dirty="0">
                <a:ea typeface="ＭＳ Ｐゴシック" charset="-128"/>
              </a:rPr>
              <a:t>.</a:t>
            </a:r>
            <a:r>
              <a:rPr lang="en-US" altLang="x-none" dirty="0">
                <a:ea typeface="ＭＳ Ｐゴシック" charset="-128"/>
              </a:rPr>
              <a:t> and recap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Basic network applications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Email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DNS</a:t>
            </a:r>
          </a:p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ＭＳ Ｐゴシック" charset="-128"/>
              </a:rPr>
              <a:t>Java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in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a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Nutshell</a:t>
            </a:r>
            <a:endParaRPr lang="en-US" altLang="x-none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 programming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UDP sockets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TCP sockets</a:t>
            </a: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3E0666C-05F9-0848-AD26-796CF51578D7}" type="slidenum">
              <a:rPr lang="en-US" altLang="x-none" sz="1400">
                <a:solidFill>
                  <a:srgbClr val="000000"/>
                </a:solidFill>
              </a:rPr>
              <a:pPr/>
              <a:t>2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097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200">
                <a:ea typeface="ＭＳ Ｐゴシック" charset="-128"/>
              </a:rPr>
              <a:t>Java Syntax Structure: A Top-Down View</a:t>
            </a:r>
          </a:p>
        </p:txBody>
      </p:sp>
      <p:sp>
        <p:nvSpPr>
          <p:cNvPr id="347139" name="Rectangle 3"/>
          <p:cNvSpPr>
            <a:spLocks noGrp="1"/>
          </p:cNvSpPr>
          <p:nvPr>
            <p:ph idx="1"/>
          </p:nvPr>
        </p:nvSpPr>
        <p:spPr>
          <a:xfrm>
            <a:off x="533400" y="3165986"/>
            <a:ext cx="7772400" cy="3082413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0"/>
              <a:buNone/>
              <a:defRPr/>
            </a:pPr>
            <a:r>
              <a:rPr lang="en-GB" sz="1800" dirty="0">
                <a:latin typeface="Courier New" charset="0"/>
                <a:cs typeface="+mn-cs"/>
              </a:rPr>
              <a:t>public class </a:t>
            </a:r>
            <a:r>
              <a:rPr lang="en-GB" sz="1800" b="1" i="1" dirty="0">
                <a:cs typeface="+mn-cs"/>
              </a:rPr>
              <a:t>&lt;class name&gt;</a:t>
            </a:r>
            <a:r>
              <a:rPr lang="en-GB" sz="1800" dirty="0">
                <a:latin typeface="Courier New" charset="0"/>
                <a:cs typeface="+mn-cs"/>
              </a:rPr>
              <a:t> {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0"/>
              <a:buNone/>
              <a:defRPr/>
            </a:pPr>
            <a:r>
              <a:rPr lang="en-GB" sz="1800" dirty="0">
                <a:latin typeface="Courier New" charset="0"/>
                <a:cs typeface="+mn-cs"/>
              </a:rPr>
              <a:t>    public static void main(String[] </a:t>
            </a:r>
            <a:r>
              <a:rPr lang="en-GB" sz="1800" dirty="0" err="1">
                <a:latin typeface="Courier New" charset="0"/>
                <a:cs typeface="+mn-cs"/>
              </a:rPr>
              <a:t>args</a:t>
            </a:r>
            <a:r>
              <a:rPr lang="en-GB" sz="1800" dirty="0">
                <a:latin typeface="Courier New" charset="0"/>
                <a:cs typeface="+mn-cs"/>
              </a:rPr>
              <a:t>) {</a:t>
            </a:r>
            <a:br>
              <a:rPr lang="en-GB" sz="1800" dirty="0">
                <a:latin typeface="Courier New" charset="0"/>
                <a:cs typeface="+mn-cs"/>
              </a:rPr>
            </a:br>
            <a:endParaRPr lang="en-GB" sz="1800" dirty="0">
              <a:latin typeface="Courier New" charset="0"/>
              <a:cs typeface="+mn-cs"/>
            </a:endParaRP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Wingdings" charset="0"/>
              <a:buNone/>
              <a:defRPr/>
            </a:pPr>
            <a:r>
              <a:rPr lang="en-GB" sz="1800" dirty="0"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+mn-cs"/>
              </a:rPr>
              <a:t>        </a:t>
            </a:r>
            <a:r>
              <a:rPr lang="en-GB" sz="1800" b="1" i="1" dirty="0">
                <a:cs typeface="+mn-cs"/>
              </a:rPr>
              <a:t>&lt;statement&gt;</a:t>
            </a:r>
            <a:r>
              <a:rPr lang="en-GB" sz="1800" dirty="0"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+mn-cs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Wingdings" charset="0"/>
              <a:buNone/>
              <a:defRPr/>
            </a:pPr>
            <a:r>
              <a:rPr lang="en-GB" sz="1800" dirty="0"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+mn-cs"/>
              </a:rPr>
              <a:t>        </a:t>
            </a:r>
            <a:r>
              <a:rPr lang="en-GB" sz="1800" b="1" i="1" dirty="0">
                <a:cs typeface="+mn-cs"/>
              </a:rPr>
              <a:t>&lt;statement&gt;</a:t>
            </a:r>
            <a:r>
              <a:rPr lang="en-GB" sz="1800" dirty="0"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+mn-cs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Wingdings" charset="0"/>
              <a:buNone/>
              <a:defRPr/>
            </a:pPr>
            <a:r>
              <a:rPr lang="en-GB" sz="1800" dirty="0"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+mn-cs"/>
              </a:rPr>
              <a:t>        </a:t>
            </a:r>
            <a:r>
              <a:rPr lang="en-GB" sz="1800" dirty="0">
                <a:effectLst>
                  <a:outerShdw blurRad="38100" dist="38100" dir="2700000" algn="tl">
                    <a:srgbClr val="DDDDDD"/>
                  </a:outerShdw>
                </a:effectLst>
                <a:cs typeface="+mn-cs"/>
              </a:rPr>
              <a:t>...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Wingdings" charset="0"/>
              <a:buNone/>
              <a:defRPr/>
            </a:pPr>
            <a:r>
              <a:rPr lang="en-GB" sz="1800" dirty="0"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+mn-cs"/>
              </a:rPr>
              <a:t>        </a:t>
            </a:r>
            <a:r>
              <a:rPr lang="en-GB" sz="1800" b="1" i="1" dirty="0">
                <a:cs typeface="+mn-cs"/>
              </a:rPr>
              <a:t>&lt;statement&gt;</a:t>
            </a:r>
            <a:r>
              <a:rPr lang="en-GB" sz="1800" dirty="0"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+mn-cs"/>
              </a:rPr>
              <a:t>;</a:t>
            </a:r>
            <a:br>
              <a:rPr lang="en-GB" sz="1800" dirty="0"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+mn-cs"/>
              </a:rPr>
            </a:br>
            <a:endParaRPr lang="en-GB" sz="1800" dirty="0">
              <a:effectLst>
                <a:outerShdw blurRad="38100" dist="38100" dir="2700000" algn="tl">
                  <a:srgbClr val="DDDDDD"/>
                </a:outerShdw>
              </a:effectLst>
              <a:latin typeface="Courier New" charset="0"/>
              <a:cs typeface="+mn-cs"/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0"/>
              <a:buNone/>
              <a:defRPr/>
            </a:pPr>
            <a:r>
              <a:rPr lang="en-GB" sz="1800" dirty="0">
                <a:latin typeface="Courier New" charset="0"/>
                <a:cs typeface="+mn-cs"/>
              </a:rPr>
              <a:t>    }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0"/>
              <a:buNone/>
              <a:defRPr/>
            </a:pPr>
            <a:r>
              <a:rPr lang="en-GB" sz="1800" dirty="0">
                <a:latin typeface="Courier New" charset="0"/>
                <a:cs typeface="+mn-cs"/>
              </a:rPr>
              <a:t>}</a:t>
            </a:r>
          </a:p>
          <a:p>
            <a:pPr lvl="1" eaLnBrk="1" hangingPunct="1">
              <a:lnSpc>
                <a:spcPct val="80000"/>
              </a:lnSpc>
              <a:spcBef>
                <a:spcPts val="600"/>
              </a:spcBef>
              <a:buFont typeface="Wingdings" charset="0"/>
              <a:buNone/>
              <a:defRPr/>
            </a:pPr>
            <a:endParaRPr lang="en-GB" sz="1600" dirty="0">
              <a:latin typeface="Courier New" charset="0"/>
            </a:endParaRPr>
          </a:p>
        </p:txBody>
      </p:sp>
      <p:sp>
        <p:nvSpPr>
          <p:cNvPr id="94214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10C8EE-9834-9E41-AF20-029A66789576}" type="slidenum">
              <a:rPr lang="en-US" altLang="x-none" sz="12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x-none" sz="1200">
              <a:latin typeface="Tahoma" charset="0"/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981200" y="1371600"/>
            <a:ext cx="7042150" cy="1981200"/>
            <a:chOff x="232" y="576"/>
            <a:chExt cx="4436" cy="1248"/>
          </a:xfrm>
        </p:grpSpPr>
        <p:sp>
          <p:nvSpPr>
            <p:cNvPr id="94219" name="Text Box 6"/>
            <p:cNvSpPr txBox="1">
              <a:spLocks noChangeArrowheads="1"/>
            </p:cNvSpPr>
            <p:nvPr/>
          </p:nvSpPr>
          <p:spPr bwMode="auto">
            <a:xfrm>
              <a:off x="232" y="576"/>
              <a:ext cx="4436" cy="10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marL="282575" indent="-282575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charset="2"/>
                <a:buChar char="q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Wingdings" charset="2"/>
                <a:buNone/>
              </a:pPr>
              <a:r>
                <a:rPr lang="en-US" altLang="x-none" sz="2000">
                  <a:latin typeface="Verdana" charset="0"/>
                </a:rPr>
                <a:t>A class: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Char char="-"/>
              </a:pPr>
              <a:r>
                <a:rPr lang="en-US" altLang="x-none" sz="2000">
                  <a:latin typeface="Verdana" charset="0"/>
                </a:rPr>
                <a:t>has a name, defined in a </a:t>
              </a:r>
              <a:r>
                <a:rPr lang="en-US" altLang="x-none" sz="2000">
                  <a:solidFill>
                    <a:srgbClr val="FF0000"/>
                  </a:solidFill>
                  <a:latin typeface="Verdana" charset="0"/>
                </a:rPr>
                <a:t>file with same name</a:t>
              </a:r>
              <a:br>
                <a:rPr lang="en-US" altLang="x-none" sz="2000">
                  <a:solidFill>
                    <a:srgbClr val="FF0000"/>
                  </a:solidFill>
                  <a:latin typeface="Verdana" charset="0"/>
                </a:rPr>
              </a:br>
              <a:r>
                <a:rPr lang="en-US" altLang="x-none" sz="2000">
                  <a:solidFill>
                    <a:srgbClr val="FF0000"/>
                  </a:solidFill>
                  <a:latin typeface="Verdana" charset="0"/>
                </a:rPr>
                <a:t>Convention we follow: </a:t>
              </a:r>
              <a:r>
                <a:rPr lang="en-US" altLang="x-none" sz="2000">
                  <a:solidFill>
                    <a:srgbClr val="A50021"/>
                  </a:solidFill>
                  <a:latin typeface="Verdana" charset="0"/>
                </a:rPr>
                <a:t>capitalize each English word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Char char="-"/>
              </a:pPr>
              <a:r>
                <a:rPr lang="en-US" altLang="x-none" sz="2000">
                  <a:latin typeface="Verdana" charset="0"/>
                </a:rPr>
                <a:t>starts with {, and ends with }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Char char="-"/>
              </a:pPr>
              <a:r>
                <a:rPr lang="en-US" altLang="x-none" sz="2000">
                  <a:latin typeface="Verdana" charset="0"/>
                </a:rPr>
                <a:t>includes a group of methods</a:t>
              </a:r>
            </a:p>
          </p:txBody>
        </p:sp>
        <p:sp>
          <p:nvSpPr>
            <p:cNvPr id="94220" name="Line 7"/>
            <p:cNvSpPr>
              <a:spLocks noChangeShapeType="1"/>
            </p:cNvSpPr>
            <p:nvPr/>
          </p:nvSpPr>
          <p:spPr bwMode="auto">
            <a:xfrm flipH="1">
              <a:off x="1048" y="1632"/>
              <a:ext cx="43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3810000" y="3698863"/>
            <a:ext cx="5370513" cy="2243137"/>
            <a:chOff x="3810000" y="3962400"/>
            <a:chExt cx="5371137" cy="2243154"/>
          </a:xfrm>
        </p:grpSpPr>
        <p:sp>
          <p:nvSpPr>
            <p:cNvPr id="94215" name="Line 13"/>
            <p:cNvSpPr>
              <a:spLocks noChangeShapeType="1"/>
            </p:cNvSpPr>
            <p:nvPr/>
          </p:nvSpPr>
          <p:spPr bwMode="auto">
            <a:xfrm flipH="1" flipV="1">
              <a:off x="4114800" y="3962400"/>
              <a:ext cx="457201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4216" name="Text Box 6"/>
            <p:cNvSpPr txBox="1">
              <a:spLocks noChangeArrowheads="1"/>
            </p:cNvSpPr>
            <p:nvPr/>
          </p:nvSpPr>
          <p:spPr bwMode="auto">
            <a:xfrm>
              <a:off x="3810000" y="4267200"/>
              <a:ext cx="5371137" cy="193835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marL="282575" indent="-282575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charset="2"/>
                <a:buChar char="q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Wingdings" charset="2"/>
                <a:buNone/>
              </a:pPr>
              <a:r>
                <a:rPr lang="en-US" altLang="x-none" sz="2000">
                  <a:latin typeface="Verdana" charset="0"/>
                </a:rPr>
                <a:t>A method: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Char char="-"/>
              </a:pPr>
              <a:r>
                <a:rPr lang="en-US" altLang="x-none" sz="2000">
                  <a:latin typeface="Verdana" charset="0"/>
                </a:rPr>
                <a:t>has a name</a:t>
              </a:r>
              <a:br>
                <a:rPr lang="en-US" altLang="x-none" sz="2000">
                  <a:latin typeface="Verdana" charset="0"/>
                </a:rPr>
              </a:br>
              <a:r>
                <a:rPr lang="en-US" altLang="x-none" sz="2000">
                  <a:solidFill>
                    <a:srgbClr val="FF0000"/>
                  </a:solidFill>
                  <a:latin typeface="Verdana" charset="0"/>
                </a:rPr>
                <a:t>Convention we follow</a:t>
              </a:r>
              <a:r>
                <a:rPr lang="en-US" altLang="x-none" sz="2000">
                  <a:latin typeface="Verdana" charset="0"/>
                </a:rPr>
                <a:t>: lowercase first </a:t>
              </a:r>
              <a:br>
                <a:rPr lang="en-US" altLang="x-none" sz="2000">
                  <a:latin typeface="Verdana" charset="0"/>
                </a:rPr>
              </a:br>
              <a:r>
                <a:rPr lang="en-US" altLang="x-none" sz="2000">
                  <a:latin typeface="Verdana" charset="0"/>
                </a:rPr>
                <a:t>word, capital following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Char char="-"/>
              </a:pPr>
              <a:r>
                <a:rPr lang="en-US" altLang="x-none" sz="2000">
                  <a:latin typeface="Verdana" charset="0"/>
                </a:rPr>
                <a:t>starts with {, and ends with }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Char char="-"/>
              </a:pPr>
              <a:r>
                <a:rPr lang="en-US" altLang="x-none" sz="2000">
                  <a:latin typeface="Verdana" charset="0"/>
                </a:rPr>
                <a:t>includes a group of statements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1524000" y="5562600"/>
            <a:ext cx="3979863" cy="1295400"/>
            <a:chOff x="1968" y="2176"/>
            <a:chExt cx="2507" cy="816"/>
          </a:xfrm>
        </p:grpSpPr>
        <p:sp>
          <p:nvSpPr>
            <p:cNvPr id="94217" name="Text Box 9"/>
            <p:cNvSpPr txBox="1">
              <a:spLocks noChangeArrowheads="1"/>
            </p:cNvSpPr>
            <p:nvPr/>
          </p:nvSpPr>
          <p:spPr bwMode="auto">
            <a:xfrm>
              <a:off x="1968" y="2352"/>
              <a:ext cx="2507" cy="6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marL="282575" indent="-282575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charset="2"/>
                <a:buChar char="q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Wingdings" charset="2"/>
                <a:buNone/>
              </a:pPr>
              <a:r>
                <a:rPr lang="en-US" altLang="x-none" sz="2000" b="1">
                  <a:latin typeface="Verdana" charset="0"/>
                </a:rPr>
                <a:t>statement</a:t>
              </a:r>
              <a:r>
                <a:rPr lang="en-US" altLang="x-none" sz="2000">
                  <a:latin typeface="Verdana" charset="0"/>
                </a:rPr>
                <a:t>: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Char char="-"/>
              </a:pPr>
              <a:r>
                <a:rPr lang="en-US" altLang="x-none" sz="2000">
                  <a:latin typeface="Verdana" charset="0"/>
                </a:rPr>
                <a:t>a command to be executed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Char char="-"/>
              </a:pPr>
              <a:r>
                <a:rPr lang="en-US" altLang="x-none" sz="2000">
                  <a:latin typeface="Verdana" charset="0"/>
                </a:rPr>
                <a:t>end with ;</a:t>
              </a:r>
            </a:p>
          </p:txBody>
        </p:sp>
        <p:sp>
          <p:nvSpPr>
            <p:cNvPr id="94218" name="Line 10"/>
            <p:cNvSpPr>
              <a:spLocks noChangeShapeType="1"/>
            </p:cNvSpPr>
            <p:nvPr/>
          </p:nvSpPr>
          <p:spPr bwMode="auto">
            <a:xfrm flipH="1" flipV="1">
              <a:off x="2544" y="2176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970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x-none" sz="3200">
                <a:ea typeface="ＭＳ Ｐゴシック" charset="-128"/>
              </a:rPr>
              <a:t>The </a:t>
            </a:r>
            <a:r>
              <a:rPr lang="en-GB" altLang="x-none" sz="3200">
                <a:latin typeface="Courier New" charset="0"/>
                <a:ea typeface="ＭＳ Ｐゴシック" charset="-128"/>
              </a:rPr>
              <a:t>System.out.println </a:t>
            </a:r>
            <a:r>
              <a:rPr lang="en-GB" altLang="x-none" sz="3200">
                <a:ea typeface="ＭＳ Ｐゴシック" charset="-128"/>
              </a:rPr>
              <a:t>statement </a:t>
            </a:r>
            <a:endParaRPr lang="en-US" altLang="x-none" sz="3200">
              <a:latin typeface="Courier New" charset="0"/>
              <a:ea typeface="ＭＳ Ｐゴシック" charset="-128"/>
            </a:endParaRPr>
          </a:p>
        </p:txBody>
      </p:sp>
      <p:sp>
        <p:nvSpPr>
          <p:cNvPr id="96258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buFont typeface="Wingdings" pitchFamily="2" charset="2"/>
              <a:buChar char="q"/>
            </a:pPr>
            <a:r>
              <a:rPr lang="en-GB" altLang="x-none" dirty="0">
                <a:ea typeface="ＭＳ Ｐゴシック" charset="-128"/>
              </a:rPr>
              <a:t>A statement that prints a line of output on the console.</a:t>
            </a:r>
          </a:p>
          <a:p>
            <a:pPr lvl="1" eaLnBrk="1" hangingPunct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GB" altLang="x-none" dirty="0">
                <a:ea typeface="ＭＳ Ｐゴシック" charset="-128"/>
              </a:rPr>
              <a:t>pronounced "print-</a:t>
            </a:r>
            <a:r>
              <a:rPr lang="en-GB" altLang="x-none" dirty="0" err="1">
                <a:ea typeface="ＭＳ Ｐゴシック" charset="-128"/>
              </a:rPr>
              <a:t>linn</a:t>
            </a:r>
            <a:r>
              <a:rPr lang="en-GB" altLang="en-US" dirty="0">
                <a:ea typeface="ＭＳ Ｐゴシック" charset="-128"/>
              </a:rPr>
              <a:t>”</a:t>
            </a:r>
            <a:endParaRPr lang="en-GB" altLang="x-none" dirty="0">
              <a:ea typeface="ＭＳ Ｐゴシック" charset="-128"/>
            </a:endParaRPr>
          </a:p>
          <a:p>
            <a:pPr eaLnBrk="1" hangingPunct="1">
              <a:lnSpc>
                <a:spcPct val="110000"/>
              </a:lnSpc>
              <a:buFont typeface="Wingdings" charset="2"/>
              <a:buNone/>
            </a:pPr>
            <a:endParaRPr lang="en-GB" altLang="x-none" sz="2000" dirty="0">
              <a:ea typeface="ＭＳ Ｐゴシック" charset="-128"/>
            </a:endParaRP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q"/>
            </a:pPr>
            <a:r>
              <a:rPr lang="en-GB" altLang="x-none" dirty="0">
                <a:ea typeface="ＭＳ Ｐゴシック" charset="-128"/>
              </a:rPr>
              <a:t>Two ways to use </a:t>
            </a:r>
            <a:r>
              <a:rPr lang="en-GB" altLang="x-none" dirty="0" err="1">
                <a:latin typeface="Courier New" charset="0"/>
                <a:ea typeface="ＭＳ Ｐゴシック" charset="-128"/>
              </a:rPr>
              <a:t>System.out.println</a:t>
            </a:r>
            <a:r>
              <a:rPr lang="en-GB" altLang="x-none" dirty="0">
                <a:ea typeface="ＭＳ Ｐゴシック" charset="-128"/>
              </a:rPr>
              <a:t> :</a:t>
            </a:r>
          </a:p>
          <a:p>
            <a:pPr lvl="1" eaLnBrk="1" hangingPunct="1">
              <a:lnSpc>
                <a:spcPct val="110000"/>
              </a:lnSpc>
              <a:buFontTx/>
              <a:buChar char="•"/>
            </a:pPr>
            <a:endParaRPr lang="en-GB" altLang="x-none" sz="800" dirty="0">
              <a:latin typeface="Courier New" charset="0"/>
              <a:ea typeface="ＭＳ Ｐゴシック" charset="-128"/>
            </a:endParaRPr>
          </a:p>
          <a:p>
            <a:pPr lvl="1" eaLnBrk="1" hangingPunct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GB" altLang="x-none" dirty="0" err="1">
                <a:latin typeface="Courier New" charset="0"/>
                <a:ea typeface="ＭＳ Ｐゴシック" charset="-128"/>
              </a:rPr>
              <a:t>System.out.println</a:t>
            </a:r>
            <a:r>
              <a:rPr lang="en-GB" altLang="x-none" dirty="0">
                <a:latin typeface="Courier New" charset="0"/>
                <a:ea typeface="ＭＳ Ｐゴシック" charset="-128"/>
              </a:rPr>
              <a:t>(&lt;string&gt;);</a:t>
            </a:r>
          </a:p>
          <a:p>
            <a:pPr lvl="1" eaLnBrk="1" hangingPunct="1">
              <a:lnSpc>
                <a:spcPct val="110000"/>
              </a:lnSpc>
              <a:buFont typeface="Wingdings 2" charset="2"/>
              <a:buNone/>
            </a:pPr>
            <a:r>
              <a:rPr lang="en-GB" altLang="x-none" dirty="0">
                <a:ea typeface="ＭＳ Ｐゴシック" charset="-128"/>
              </a:rPr>
              <a:t>	Prints the given message &lt;string&gt; as output.</a:t>
            </a:r>
          </a:p>
          <a:p>
            <a:pPr lvl="1" eaLnBrk="1" hangingPunct="1">
              <a:lnSpc>
                <a:spcPct val="110000"/>
              </a:lnSpc>
              <a:buFont typeface="Wingdings" charset="2"/>
              <a:buNone/>
            </a:pPr>
            <a:endParaRPr lang="en-GB" altLang="x-none" dirty="0">
              <a:ea typeface="ＭＳ Ｐゴシック" charset="-128"/>
            </a:endParaRPr>
          </a:p>
          <a:p>
            <a:pPr lvl="1" eaLnBrk="1" hangingPunct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GB" altLang="x-none" dirty="0" err="1">
                <a:latin typeface="Courier New" charset="0"/>
                <a:ea typeface="ＭＳ Ｐゴシック" charset="-128"/>
              </a:rPr>
              <a:t>System.out.println</a:t>
            </a:r>
            <a:r>
              <a:rPr lang="en-GB" altLang="x-none" dirty="0">
                <a:latin typeface="Courier New" charset="0"/>
                <a:ea typeface="ＭＳ Ｐゴシック" charset="-128"/>
              </a:rPr>
              <a:t>();</a:t>
            </a:r>
          </a:p>
          <a:p>
            <a:pPr lvl="1" eaLnBrk="1" hangingPunct="1">
              <a:lnSpc>
                <a:spcPct val="110000"/>
              </a:lnSpc>
              <a:buFont typeface="Wingdings 2" charset="2"/>
              <a:buNone/>
            </a:pPr>
            <a:r>
              <a:rPr lang="en-GB" altLang="x-none" dirty="0">
                <a:ea typeface="ＭＳ Ｐゴシック" charset="-128"/>
              </a:rPr>
              <a:t>	Prints a blank line of output.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9625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8B93DE9-AC4D-E241-B839-9FB8E7C5F441}" type="slidenum">
              <a:rPr lang="en-US" altLang="x-none" sz="12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x-none" sz="120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37311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Java program structure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 top-down view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 bottom-up view</a:t>
            </a:r>
          </a:p>
          <a:p>
            <a:pPr lvl="1"/>
            <a:endParaRPr lang="en-US" altLang="x-none" dirty="0">
              <a:ea typeface="ＭＳ Ｐゴシック" charset="-128"/>
            </a:endParaRPr>
          </a:p>
          <a:p>
            <a:endParaRPr lang="en-US" altLang="x-none" dirty="0">
              <a:ea typeface="ＭＳ Ｐゴシック" charset="-128"/>
            </a:endParaRPr>
          </a:p>
        </p:txBody>
      </p:sp>
      <p:sp>
        <p:nvSpPr>
          <p:cNvPr id="98305" name="Slide Number Placeholder 5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12813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12813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128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B4A5D12-1852-AE48-8231-6BF1E4FADB42}" type="slidenum">
              <a:rPr lang="en-US" altLang="x-none" sz="12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x-none" sz="120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916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12813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12813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128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86DE3B2-55DA-724E-BF1D-BE743569A09C}" type="slidenum">
              <a:rPr lang="en-US" altLang="x-none" sz="1200">
                <a:solidFill>
                  <a:srgbClr val="000000"/>
                </a:solidFill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x-none" sz="120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381000" y="381000"/>
            <a:ext cx="8153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4000" u="sng" dirty="0">
                <a:solidFill>
                  <a:srgbClr val="3333CC"/>
                </a:solidFill>
              </a:rPr>
              <a:t>Java Syntax: A Bottom-Up View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 bwMode="auto">
          <a:xfrm>
            <a:off x="990600" y="1447800"/>
            <a:ext cx="7315200" cy="3048000"/>
          </a:xfrm>
          <a:prstGeom prst="rect">
            <a:avLst/>
          </a:prstGeom>
          <a:noFill/>
          <a:ln w="9525">
            <a:solidFill>
              <a:srgbClr val="660066"/>
            </a:solidFill>
            <a:miter lim="800000"/>
            <a:headEnd/>
            <a:tailEnd/>
          </a:ln>
        </p:spPr>
        <p:txBody>
          <a:bodyPr lIns="91411" tIns="45708" rIns="91411" bIns="45708"/>
          <a:lstStyle/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rgbClr val="3333CC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// Comment 1: A Java program</a:t>
            </a:r>
          </a:p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rgbClr val="3333CC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/* Comment 2: a long comment</a:t>
            </a:r>
          </a:p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rgbClr val="3333CC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 *********************************/   </a:t>
            </a:r>
          </a:p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rgbClr val="3333CC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public class Hello {</a:t>
            </a:r>
          </a:p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rgbClr val="3333CC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    public static void main(String[] </a:t>
            </a:r>
            <a:r>
              <a:rPr lang="en-GB" sz="1800" kern="0" dirty="0" err="1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args</a:t>
            </a: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) {</a:t>
            </a:r>
          </a:p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rgbClr val="3333CC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        </a:t>
            </a:r>
            <a:r>
              <a:rPr lang="en-GB" sz="1800" kern="0" dirty="0" err="1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System.out.println</a:t>
            </a: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("Hello, world!");</a:t>
            </a:r>
          </a:p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rgbClr val="3333CC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        </a:t>
            </a:r>
            <a:r>
              <a:rPr lang="en-GB" sz="1800" kern="0" dirty="0" err="1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System.out.println</a:t>
            </a: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();</a:t>
            </a:r>
          </a:p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rgbClr val="3333CC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        </a:t>
            </a:r>
            <a:r>
              <a:rPr lang="en-GB" sz="1800" kern="0" dirty="0" err="1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System.out.println</a:t>
            </a: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("This program produces");</a:t>
            </a:r>
          </a:p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rgbClr val="3333CC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        </a:t>
            </a:r>
            <a:r>
              <a:rPr lang="en-GB" sz="1800" kern="0" dirty="0" err="1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System.out.println</a:t>
            </a: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("four lines of output");</a:t>
            </a:r>
          </a:p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rgbClr val="3333CC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    }</a:t>
            </a:r>
          </a:p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rgbClr val="3333CC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92604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12813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12813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128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66E5F3F-E9DA-3A44-85F8-EC08359D9B6C}" type="slidenum">
              <a:rPr lang="en-US" altLang="x-none" sz="1200">
                <a:solidFill>
                  <a:srgbClr val="000000"/>
                </a:solidFill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x-none" sz="120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381000" y="381000"/>
            <a:ext cx="8153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4000" u="sng" dirty="0">
                <a:solidFill>
                  <a:srgbClr val="3333CC"/>
                </a:solidFill>
              </a:rPr>
              <a:t>Java Syntax: A Bottom-Up View</a:t>
            </a:r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381000" y="4495800"/>
            <a:ext cx="8305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8001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buClr>
                <a:srgbClr val="3333CC"/>
              </a:buClr>
            </a:pPr>
            <a:r>
              <a:rPr lang="en-US" altLang="x-none" sz="2000" dirty="0">
                <a:solidFill>
                  <a:srgbClr val="000000"/>
                </a:solidFill>
              </a:rPr>
              <a:t>Basic Java syntax units</a:t>
            </a:r>
          </a:p>
          <a:p>
            <a:pPr lvl="1" algn="l">
              <a:buClr>
                <a:srgbClr val="3333CC"/>
              </a:buClr>
              <a:buSzPct val="85000"/>
              <a:buFont typeface="Courier New" charset="0"/>
              <a:buChar char="o"/>
            </a:pPr>
            <a:r>
              <a:rPr lang="en-US" altLang="x-none" sz="2000" dirty="0">
                <a:solidFill>
                  <a:srgbClr val="000000"/>
                </a:solidFill>
              </a:rPr>
              <a:t>white space and comments</a:t>
            </a:r>
          </a:p>
          <a:p>
            <a:pPr lvl="1" algn="l">
              <a:buClr>
                <a:srgbClr val="3333CC"/>
              </a:buClr>
              <a:buSzPct val="85000"/>
              <a:buFont typeface="Courier New" charset="0"/>
              <a:buChar char="o"/>
            </a:pPr>
            <a:r>
              <a:rPr lang="en-US" altLang="x-none" sz="2000" dirty="0">
                <a:solidFill>
                  <a:srgbClr val="000000"/>
                </a:solidFill>
              </a:rPr>
              <a:t>identifiers (words)</a:t>
            </a:r>
          </a:p>
          <a:p>
            <a:pPr lvl="1" algn="l">
              <a:buClr>
                <a:srgbClr val="3333CC"/>
              </a:buClr>
              <a:buSzPct val="85000"/>
              <a:buFont typeface="Courier New" charset="0"/>
              <a:buChar char="o"/>
            </a:pPr>
            <a:r>
              <a:rPr lang="en-US" altLang="x-none" sz="2000" dirty="0">
                <a:solidFill>
                  <a:srgbClr val="000000"/>
                </a:solidFill>
              </a:rPr>
              <a:t>symbols: { } </a:t>
            </a:r>
            <a:r>
              <a:rPr lang="en-US" altLang="en-US" sz="2000" dirty="0">
                <a:solidFill>
                  <a:srgbClr val="000000"/>
                </a:solidFill>
              </a:rPr>
              <a:t>“</a:t>
            </a:r>
            <a:r>
              <a:rPr lang="en-US" altLang="x-none" sz="2000" dirty="0">
                <a:solidFill>
                  <a:srgbClr val="000000"/>
                </a:solidFill>
              </a:rPr>
              <a:t> ( ) &lt; &gt;  [ ] ; = …</a:t>
            </a:r>
          </a:p>
          <a:p>
            <a:pPr lvl="1" algn="l">
              <a:buClr>
                <a:srgbClr val="3333CC"/>
              </a:buClr>
              <a:buSzPct val="85000"/>
              <a:buFont typeface="Courier New" charset="0"/>
              <a:buChar char="o"/>
            </a:pPr>
            <a:r>
              <a:rPr lang="en-US" altLang="x-none" sz="2000" dirty="0">
                <a:solidFill>
                  <a:srgbClr val="000000"/>
                </a:solidFill>
              </a:rPr>
              <a:t>strings</a:t>
            </a:r>
          </a:p>
          <a:p>
            <a:pPr lvl="1" algn="l">
              <a:buClr>
                <a:srgbClr val="3333CC"/>
              </a:buClr>
              <a:buSzPct val="85000"/>
              <a:buFont typeface="Courier New" charset="0"/>
              <a:buChar char="o"/>
            </a:pPr>
            <a:r>
              <a:rPr lang="en-US" altLang="x-none" sz="2000" dirty="0">
                <a:solidFill>
                  <a:srgbClr val="000000"/>
                </a:solidFill>
              </a:rPr>
              <a:t>numbers</a:t>
            </a:r>
          </a:p>
          <a:p>
            <a:pPr lvl="1" algn="l">
              <a:buClr>
                <a:srgbClr val="3333CC"/>
              </a:buClr>
              <a:buSzPct val="85000"/>
              <a:buFont typeface="Wingdings" charset="2"/>
              <a:buChar char="q"/>
            </a:pPr>
            <a:endParaRPr lang="en-US" altLang="x-none" sz="2000" dirty="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 bwMode="auto">
          <a:xfrm>
            <a:off x="990600" y="1447800"/>
            <a:ext cx="7315200" cy="3048000"/>
          </a:xfrm>
          <a:prstGeom prst="rect">
            <a:avLst/>
          </a:prstGeom>
          <a:noFill/>
          <a:ln w="9525">
            <a:solidFill>
              <a:srgbClr val="660066"/>
            </a:solidFill>
            <a:miter lim="800000"/>
            <a:headEnd/>
            <a:tailEnd/>
          </a:ln>
        </p:spPr>
        <p:txBody>
          <a:bodyPr lIns="91411" tIns="45708" rIns="91411" bIns="45708"/>
          <a:lstStyle/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rgbClr val="3333CC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// Comment 1: A Java program</a:t>
            </a:r>
          </a:p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rgbClr val="3333CC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/* Comment 2: a long comment</a:t>
            </a:r>
          </a:p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rgbClr val="3333CC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 *********************************/   </a:t>
            </a:r>
          </a:p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rgbClr val="3333CC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public class Hello {</a:t>
            </a:r>
          </a:p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rgbClr val="3333CC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    public static void main(String[] </a:t>
            </a:r>
            <a:r>
              <a:rPr lang="en-GB" sz="1800" kern="0" dirty="0" err="1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args</a:t>
            </a: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) {</a:t>
            </a:r>
          </a:p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rgbClr val="3333CC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        </a:t>
            </a:r>
            <a:r>
              <a:rPr lang="en-GB" sz="1800" kern="0" dirty="0" err="1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System.out.println</a:t>
            </a: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("Hello, world!");</a:t>
            </a:r>
          </a:p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rgbClr val="3333CC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        </a:t>
            </a:r>
            <a:r>
              <a:rPr lang="en-GB" sz="1800" kern="0" dirty="0" err="1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System.out.println</a:t>
            </a: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();</a:t>
            </a:r>
          </a:p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rgbClr val="3333CC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        </a:t>
            </a:r>
            <a:r>
              <a:rPr lang="en-GB" sz="1800" kern="0" dirty="0" err="1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System.out.println</a:t>
            </a: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("This program produces");</a:t>
            </a:r>
          </a:p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rgbClr val="3333CC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        </a:t>
            </a:r>
            <a:r>
              <a:rPr lang="en-GB" sz="1800" kern="0" dirty="0" err="1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System.out.println</a:t>
            </a: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("four lines of output");</a:t>
            </a:r>
          </a:p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rgbClr val="3333CC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    }</a:t>
            </a:r>
          </a:p>
          <a:p>
            <a:pPr marL="342900" indent="-342900" algn="l" eaLnBrk="1" hangingPunct="1">
              <a:lnSpc>
                <a:spcPct val="75000"/>
              </a:lnSpc>
              <a:spcBef>
                <a:spcPts val="600"/>
              </a:spcBef>
              <a:buClr>
                <a:srgbClr val="3333CC"/>
              </a:buClr>
              <a:buSzPct val="85000"/>
              <a:buFont typeface="Wingdings" pitchFamily="2" charset="2"/>
              <a:buNone/>
              <a:defRPr/>
            </a:pPr>
            <a:r>
              <a:rPr lang="en-GB" sz="1800" kern="0" dirty="0">
                <a:solidFill>
                  <a:srgbClr val="000000"/>
                </a:solidFill>
                <a:latin typeface="Courier New" pitchFamily="49" charset="0"/>
                <a:ea typeface="ＭＳ Ｐゴシック" charset="0"/>
                <a:cs typeface="ＭＳ Ｐゴシック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5319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ext Box 1"/>
          <p:cNvSpPr txBox="1">
            <a:spLocks noChangeArrowheads="1"/>
          </p:cNvSpPr>
          <p:nvPr/>
        </p:nvSpPr>
        <p:spPr bwMode="auto">
          <a:xfrm>
            <a:off x="7013575" y="6402388"/>
            <a:ext cx="2130425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2AA9E6C-E563-3D44-973A-B1194953589B}" type="slidenum">
              <a:rPr lang="en-US" altLang="x-none" sz="1200">
                <a:solidFill>
                  <a:srgbClr val="000000"/>
                </a:solidFill>
                <a:latin typeface="Tahoma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x-none" sz="120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117762" name="Text Box 2"/>
          <p:cNvSpPr txBox="1"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4000" u="sng">
                <a:solidFill>
                  <a:srgbClr val="3333CC"/>
                </a:solidFill>
              </a:rPr>
              <a:t>Syntax: White Space</a:t>
            </a:r>
          </a:p>
        </p:txBody>
      </p:sp>
      <p:sp>
        <p:nvSpPr>
          <p:cNvPr id="117763" name="Rectangle 3"/>
          <p:cNvSpPr>
            <a:spLocks noChangeArrowheads="1"/>
          </p:cNvSpPr>
          <p:nvPr/>
        </p:nvSpPr>
        <p:spPr bwMode="auto">
          <a:xfrm>
            <a:off x="685800" y="14478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39775" indent="-282575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lnSpc>
                <a:spcPct val="90000"/>
              </a:lnSpc>
              <a:spcBef>
                <a:spcPts val="700"/>
              </a:spcBef>
              <a:buClr>
                <a:srgbClr val="3333CC"/>
              </a:buClr>
              <a:buFont typeface="Wingdings" charset="2"/>
              <a:buChar char=""/>
            </a:pPr>
            <a:r>
              <a:rPr lang="en-US" altLang="x-none" dirty="0">
                <a:solidFill>
                  <a:srgbClr val="000000"/>
                </a:solidFill>
              </a:rPr>
              <a:t>White space</a:t>
            </a:r>
          </a:p>
          <a:p>
            <a:pPr lvl="1" algn="l">
              <a:lnSpc>
                <a:spcPct val="90000"/>
              </a:lnSpc>
              <a:spcBef>
                <a:spcPts val="600"/>
              </a:spcBef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000000"/>
                </a:solidFill>
              </a:rPr>
              <a:t>includes spaces, new line characters, tabs</a:t>
            </a:r>
          </a:p>
          <a:p>
            <a:pPr lvl="1" algn="l">
              <a:spcBef>
                <a:spcPts val="600"/>
              </a:spcBef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000000"/>
                </a:solidFill>
              </a:rPr>
              <a:t>white space is used to separate other entities</a:t>
            </a:r>
          </a:p>
          <a:p>
            <a:pPr lvl="1" algn="l">
              <a:spcBef>
                <a:spcPts val="600"/>
              </a:spcBef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FF3300"/>
                </a:solidFill>
              </a:rPr>
              <a:t>extra white space is ignored</a:t>
            </a:r>
          </a:p>
          <a:p>
            <a:pPr lvl="1" algn="l">
              <a:lnSpc>
                <a:spcPct val="90000"/>
              </a:lnSpc>
              <a:spcBef>
                <a:spcPts val="650"/>
              </a:spcBef>
              <a:buClrTx/>
              <a:buFontTx/>
              <a:buNone/>
            </a:pPr>
            <a:endParaRPr lang="en-US" altLang="x-none" sz="2600" dirty="0">
              <a:solidFill>
                <a:srgbClr val="000000"/>
              </a:solidFill>
            </a:endParaRPr>
          </a:p>
          <a:p>
            <a:pPr algn="l">
              <a:lnSpc>
                <a:spcPct val="90000"/>
              </a:lnSpc>
              <a:spcBef>
                <a:spcPts val="700"/>
              </a:spcBef>
              <a:buClr>
                <a:srgbClr val="3333CC"/>
              </a:buClr>
              <a:buFont typeface="Wingdings" charset="2"/>
              <a:buChar char=""/>
            </a:pPr>
            <a:r>
              <a:rPr lang="en-US" altLang="x-none" dirty="0">
                <a:solidFill>
                  <a:srgbClr val="000000"/>
                </a:solidFill>
              </a:rPr>
              <a:t>White space allows a Java program to be formatted in many ways, and should be formatted to enhance readability</a:t>
            </a:r>
          </a:p>
          <a:p>
            <a:pPr lvl="1" algn="l">
              <a:lnSpc>
                <a:spcPct val="90000"/>
              </a:lnSpc>
              <a:spcBef>
                <a:spcPts val="600"/>
              </a:spcBef>
              <a:buClr>
                <a:srgbClr val="3333CC"/>
              </a:buClr>
              <a:buSzPct val="85000"/>
              <a:buFont typeface="Courier New" charset="0"/>
              <a:buChar char="o"/>
            </a:pPr>
            <a:r>
              <a:rPr lang="en-US" altLang="x-none" dirty="0">
                <a:solidFill>
                  <a:srgbClr val="000000"/>
                </a:solidFill>
              </a:rPr>
              <a:t>the usage of white space forms part of </a:t>
            </a:r>
            <a:r>
              <a:rPr lang="en-US" altLang="x-none" dirty="0">
                <a:solidFill>
                  <a:srgbClr val="CC0000"/>
                </a:solidFill>
              </a:rPr>
              <a:t>programming style</a:t>
            </a:r>
          </a:p>
        </p:txBody>
      </p:sp>
    </p:spTree>
    <p:extLst>
      <p:ext uri="{BB962C8B-B14F-4D97-AF65-F5344CB8AC3E}">
        <p14:creationId xmlns:p14="http://schemas.microsoft.com/office/powerpoint/2010/main" val="9723584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ext Box 1"/>
          <p:cNvSpPr txBox="1">
            <a:spLocks noChangeArrowheads="1"/>
          </p:cNvSpPr>
          <p:nvPr/>
        </p:nvSpPr>
        <p:spPr bwMode="auto">
          <a:xfrm>
            <a:off x="7013575" y="6402388"/>
            <a:ext cx="2130425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499719-0346-C24C-8C7F-23E3C3D97E28}" type="slidenum">
              <a:rPr lang="en-US" altLang="x-none" sz="1200">
                <a:solidFill>
                  <a:srgbClr val="000000"/>
                </a:solidFill>
                <a:latin typeface="Tahoma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x-none" sz="120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4000" u="sng" dirty="0">
                <a:solidFill>
                  <a:srgbClr val="3333CC"/>
                </a:solidFill>
              </a:rPr>
              <a:t>Syntax: Comments</a:t>
            </a:r>
          </a:p>
        </p:txBody>
      </p:sp>
      <p:sp>
        <p:nvSpPr>
          <p:cNvPr id="119811" name="Rectangle 3"/>
          <p:cNvSpPr>
            <a:spLocks noChangeArrowheads="1"/>
          </p:cNvSpPr>
          <p:nvPr/>
        </p:nvSpPr>
        <p:spPr bwMode="auto">
          <a:xfrm>
            <a:off x="685800" y="14478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9144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1413" indent="-227013">
              <a:spcBef>
                <a:spcPct val="20000"/>
              </a:spcBef>
              <a:buChar char="•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lnSpc>
                <a:spcPct val="90000"/>
              </a:lnSpc>
              <a:spcBef>
                <a:spcPts val="650"/>
              </a:spcBef>
              <a:buClr>
                <a:srgbClr val="3333CC"/>
              </a:buClr>
              <a:buFont typeface="Wingdings" charset="2"/>
              <a:buChar char=""/>
            </a:pPr>
            <a:r>
              <a:rPr lang="en-US" altLang="x-none" sz="2600" b="1" dirty="0">
                <a:solidFill>
                  <a:srgbClr val="000000"/>
                </a:solidFill>
              </a:rPr>
              <a:t>comment</a:t>
            </a:r>
            <a:r>
              <a:rPr lang="en-US" altLang="x-none" sz="2600" dirty="0">
                <a:solidFill>
                  <a:srgbClr val="000000"/>
                </a:solidFill>
              </a:rPr>
              <a:t>: A note written in source code by the programmer to describe or clarify the code.</a:t>
            </a:r>
          </a:p>
          <a:p>
            <a:pPr lvl="1" algn="l">
              <a:lnSpc>
                <a:spcPct val="90000"/>
              </a:lnSpc>
              <a:spcBef>
                <a:spcPts val="650"/>
              </a:spcBef>
              <a:buClr>
                <a:srgbClr val="3333CC"/>
              </a:buClr>
              <a:buSzPct val="85000"/>
              <a:buFont typeface="Courier New" charset="0"/>
              <a:buChar char="o"/>
            </a:pPr>
            <a:r>
              <a:rPr lang="en-US" altLang="x-none" dirty="0">
                <a:solidFill>
                  <a:srgbClr val="000000"/>
                </a:solidFill>
              </a:rPr>
              <a:t>Comments are ignored by the compiler</a:t>
            </a:r>
          </a:p>
          <a:p>
            <a:pPr lvl="1" algn="l">
              <a:lnSpc>
                <a:spcPct val="90000"/>
              </a:lnSpc>
              <a:spcBef>
                <a:spcPts val="650"/>
              </a:spcBef>
              <a:buClr>
                <a:srgbClr val="3333CC"/>
              </a:buClr>
              <a:buSzPct val="85000"/>
              <a:buFont typeface="Courier New" charset="0"/>
              <a:buChar char="o"/>
            </a:pPr>
            <a:r>
              <a:rPr lang="en-US" altLang="x-none" dirty="0">
                <a:solidFill>
                  <a:srgbClr val="000000"/>
                </a:solidFill>
              </a:rPr>
              <a:t>Useful for other people (and yourself!) to understand your code</a:t>
            </a:r>
          </a:p>
          <a:p>
            <a:pPr algn="l">
              <a:lnSpc>
                <a:spcPct val="90000"/>
              </a:lnSpc>
              <a:spcBef>
                <a:spcPts val="650"/>
              </a:spcBef>
              <a:buClr>
                <a:srgbClr val="3333CC"/>
              </a:buClr>
              <a:buFont typeface="Wingdings" charset="2"/>
              <a:buChar char=""/>
            </a:pPr>
            <a:endParaRPr lang="en-US" altLang="x-none" sz="2600" dirty="0">
              <a:solidFill>
                <a:srgbClr val="000000"/>
              </a:solidFill>
            </a:endParaRPr>
          </a:p>
          <a:p>
            <a:pPr algn="l">
              <a:lnSpc>
                <a:spcPct val="90000"/>
              </a:lnSpc>
              <a:spcBef>
                <a:spcPts val="650"/>
              </a:spcBef>
              <a:buClr>
                <a:srgbClr val="3333CC"/>
              </a:buClr>
              <a:buFont typeface="Wingdings" charset="2"/>
              <a:buChar char=""/>
            </a:pPr>
            <a:r>
              <a:rPr lang="en-US" altLang="x-none" sz="2600" dirty="0">
                <a:solidFill>
                  <a:srgbClr val="000000"/>
                </a:solidFill>
              </a:rPr>
              <a:t>Two types of comments in Java</a:t>
            </a:r>
          </a:p>
          <a:p>
            <a:pPr lvl="2" algn="l">
              <a:lnSpc>
                <a:spcPct val="90000"/>
              </a:lnSpc>
              <a:spcBef>
                <a:spcPts val="400"/>
              </a:spcBef>
              <a:buFont typeface="Comic Sans MS" charset="0"/>
              <a:buChar char="•"/>
            </a:pPr>
            <a:r>
              <a:rPr lang="en-US" altLang="x-none" dirty="0">
                <a:solidFill>
                  <a:srgbClr val="000000"/>
                </a:solidFill>
              </a:rPr>
              <a:t>single-line comments use  </a:t>
            </a:r>
            <a:r>
              <a:rPr lang="en-US" altLang="x-none" sz="1600" b="1" dirty="0">
                <a:solidFill>
                  <a:srgbClr val="006600"/>
                </a:solidFill>
                <a:latin typeface="Courier New" charset="0"/>
              </a:rPr>
              <a:t>//…</a:t>
            </a:r>
          </a:p>
          <a:p>
            <a:pPr lvl="2" algn="l">
              <a:lnSpc>
                <a:spcPct val="90000"/>
              </a:lnSpc>
              <a:spcBef>
                <a:spcPts val="400"/>
              </a:spcBef>
              <a:buFontTx/>
              <a:buNone/>
            </a:pPr>
            <a:r>
              <a:rPr lang="en-US" altLang="x-none" sz="1600" b="1" dirty="0">
                <a:solidFill>
                  <a:srgbClr val="006600"/>
                </a:solidFill>
                <a:latin typeface="Courier New" charset="0"/>
              </a:rPr>
              <a:t>  // this comment runs to the end of the line</a:t>
            </a:r>
          </a:p>
          <a:p>
            <a:pPr lvl="2" algn="l">
              <a:lnSpc>
                <a:spcPct val="90000"/>
              </a:lnSpc>
              <a:spcBef>
                <a:spcPts val="150"/>
              </a:spcBef>
              <a:buFontTx/>
              <a:buNone/>
            </a:pPr>
            <a:endParaRPr lang="en-US" altLang="x-none" sz="600" b="1" dirty="0">
              <a:solidFill>
                <a:srgbClr val="CC3300"/>
              </a:solidFill>
            </a:endParaRPr>
          </a:p>
          <a:p>
            <a:pPr lvl="2" algn="l">
              <a:lnSpc>
                <a:spcPct val="90000"/>
              </a:lnSpc>
              <a:spcBef>
                <a:spcPts val="400"/>
              </a:spcBef>
              <a:buFont typeface="Comic Sans MS" charset="0"/>
              <a:buChar char="•"/>
            </a:pPr>
            <a:r>
              <a:rPr lang="en-US" altLang="x-none" dirty="0">
                <a:solidFill>
                  <a:srgbClr val="000000"/>
                </a:solidFill>
              </a:rPr>
              <a:t>multi-lines comments use </a:t>
            </a:r>
            <a:r>
              <a:rPr lang="en-US" altLang="x-none" sz="1600" b="1" dirty="0">
                <a:solidFill>
                  <a:srgbClr val="006600"/>
                </a:solidFill>
                <a:latin typeface="Courier New" charset="0"/>
              </a:rPr>
              <a:t>/* … */</a:t>
            </a:r>
          </a:p>
          <a:p>
            <a:pPr algn="l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endParaRPr lang="en-US" altLang="x-none" sz="900" b="1" dirty="0">
              <a:solidFill>
                <a:srgbClr val="006600"/>
              </a:solidFill>
              <a:latin typeface="Courier New" charset="0"/>
            </a:endParaRPr>
          </a:p>
          <a:p>
            <a:pPr algn="l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x-none" sz="1800" b="1" dirty="0">
                <a:solidFill>
                  <a:srgbClr val="006600"/>
                </a:solidFill>
                <a:latin typeface="Courier New" charset="0"/>
              </a:rPr>
              <a:t>         </a:t>
            </a:r>
            <a:r>
              <a:rPr lang="en-US" altLang="x-none" sz="1600" b="1" dirty="0">
                <a:solidFill>
                  <a:srgbClr val="006600"/>
                </a:solidFill>
                <a:latin typeface="Courier New" charset="0"/>
              </a:rPr>
              <a:t>/*  this is a very long</a:t>
            </a:r>
          </a:p>
          <a:p>
            <a:pPr algn="l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x-none" sz="1600" b="1" dirty="0">
                <a:solidFill>
                  <a:srgbClr val="006600"/>
                </a:solidFill>
                <a:latin typeface="Courier New" charset="0"/>
              </a:rPr>
              <a:t>              multi-line comment */</a:t>
            </a:r>
          </a:p>
          <a:p>
            <a:pPr algn="l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endParaRPr lang="en-US" altLang="x-none" sz="800" b="1" dirty="0">
              <a:solidFill>
                <a:srgbClr val="006600"/>
              </a:solidFill>
              <a:latin typeface="Courier New" charset="0"/>
            </a:endParaRPr>
          </a:p>
          <a:p>
            <a:pPr algn="l">
              <a:lnSpc>
                <a:spcPct val="90000"/>
              </a:lnSpc>
              <a:spcBef>
                <a:spcPts val="650"/>
              </a:spcBef>
              <a:buClrTx/>
              <a:buFontTx/>
              <a:buNone/>
            </a:pPr>
            <a:endParaRPr lang="en-US" altLang="x-none" sz="2600" dirty="0">
              <a:solidFill>
                <a:srgbClr val="000000"/>
              </a:solidFill>
            </a:endParaRPr>
          </a:p>
          <a:p>
            <a:pPr lvl="1" algn="l">
              <a:lnSpc>
                <a:spcPct val="90000"/>
              </a:lnSpc>
              <a:spcBef>
                <a:spcPts val="550"/>
              </a:spcBef>
              <a:buClr>
                <a:srgbClr val="3333CC"/>
              </a:buClr>
              <a:buFont typeface="ZapfDingbats" charset="0"/>
              <a:buChar char=""/>
            </a:pPr>
            <a:endParaRPr lang="en-US" altLang="x-none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4838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Syntax: Identifier</a:t>
            </a:r>
          </a:p>
        </p:txBody>
      </p:sp>
      <p:sp>
        <p:nvSpPr>
          <p:cNvPr id="1044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GB" altLang="x-none" b="1" dirty="0">
                <a:ea typeface="ＭＳ Ｐゴシック" charset="-128"/>
              </a:rPr>
              <a:t>Identifier</a:t>
            </a:r>
            <a:r>
              <a:rPr lang="en-GB" altLang="x-none" dirty="0">
                <a:ea typeface="ＭＳ Ｐゴシック" charset="-128"/>
              </a:rPr>
              <a:t>: A name given to an item in a program</a:t>
            </a:r>
            <a:r>
              <a:rPr lang="en-US" altLang="x-none" dirty="0">
                <a:ea typeface="ＭＳ Ｐゴシック" charset="-128"/>
              </a:rPr>
              <a:t>.</a:t>
            </a:r>
          </a:p>
          <a:p>
            <a:endParaRPr lang="en-US" altLang="x-none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Syntax requirement on identifier:</a:t>
            </a:r>
          </a:p>
          <a:p>
            <a:pPr lvl="1" eaLnBrk="1" hangingPunct="1">
              <a:spcBef>
                <a:spcPts val="450"/>
              </a:spcBef>
              <a:buFont typeface="Courier New" panose="02070309020205020404" pitchFamily="49" charset="0"/>
              <a:buChar char="o"/>
            </a:pPr>
            <a:r>
              <a:rPr lang="en-GB" altLang="x-none" dirty="0">
                <a:ea typeface="ＭＳ Ｐゴシック" charset="-128"/>
              </a:rPr>
              <a:t>must start with a letter or </a:t>
            </a:r>
            <a:r>
              <a:rPr lang="en-GB" altLang="x-none" dirty="0">
                <a:latin typeface="Courier New" charset="0"/>
                <a:ea typeface="ＭＳ Ｐゴシック" charset="-128"/>
              </a:rPr>
              <a:t>_</a:t>
            </a:r>
            <a:r>
              <a:rPr lang="en-GB" altLang="x-none" dirty="0">
                <a:ea typeface="ＭＳ Ｐゴシック" charset="-128"/>
              </a:rPr>
              <a:t> or </a:t>
            </a:r>
            <a:r>
              <a:rPr lang="en-GB" altLang="x-none" dirty="0">
                <a:latin typeface="Courier New" charset="0"/>
                <a:ea typeface="ＭＳ Ｐゴシック" charset="-128"/>
              </a:rPr>
              <a:t>$</a:t>
            </a:r>
            <a:endParaRPr lang="en-GB" altLang="x-none" dirty="0">
              <a:ea typeface="ＭＳ Ｐゴシック" charset="-128"/>
            </a:endParaRPr>
          </a:p>
          <a:p>
            <a:pPr lvl="1" eaLnBrk="1" hangingPunct="1">
              <a:spcBef>
                <a:spcPts val="450"/>
              </a:spcBef>
              <a:buFont typeface="Courier New" panose="02070309020205020404" pitchFamily="49" charset="0"/>
              <a:buChar char="o"/>
            </a:pPr>
            <a:r>
              <a:rPr lang="en-GB" altLang="x-none" dirty="0">
                <a:ea typeface="ＭＳ Ｐゴシック" charset="-128"/>
              </a:rPr>
              <a:t>subsequent characters can be any of those or a number</a:t>
            </a:r>
          </a:p>
          <a:p>
            <a:pPr lvl="1" eaLnBrk="1" hangingPunct="1">
              <a:spcBef>
                <a:spcPts val="450"/>
              </a:spcBef>
              <a:buFont typeface="Courier New" panose="02070309020205020404" pitchFamily="49" charset="0"/>
              <a:buChar char="o"/>
            </a:pPr>
            <a:r>
              <a:rPr lang="en-GB" altLang="x-none" dirty="0">
                <a:ea typeface="ＭＳ Ｐゴシック" charset="-128"/>
              </a:rPr>
              <a:t>Important: Java is case sensitive:</a:t>
            </a:r>
          </a:p>
          <a:p>
            <a:pPr lvl="2" eaLnBrk="1" hangingPunct="1">
              <a:spcBef>
                <a:spcPts val="450"/>
              </a:spcBef>
            </a:pPr>
            <a:r>
              <a:rPr lang="en-GB" altLang="x-none" dirty="0">
                <a:ea typeface="ＭＳ Ｐゴシック" charset="-128"/>
              </a:rPr>
              <a:t>Hello and hello are different identifiers</a:t>
            </a:r>
          </a:p>
        </p:txBody>
      </p:sp>
      <p:sp>
        <p:nvSpPr>
          <p:cNvPr id="104451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D331382-C2B6-F244-AE51-A93B06802150}" type="slidenum">
              <a:rPr lang="en-US" altLang="x-none" sz="1200">
                <a:solidFill>
                  <a:srgbClr val="000000"/>
                </a:solidFill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x-none" sz="1200">
              <a:solidFill>
                <a:srgbClr val="000000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454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12813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12813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128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8E0BE7-A35A-EF43-A753-925D321B3FBF}" type="slidenum">
              <a:rPr lang="en-US" altLang="x-none" sz="1200">
                <a:solidFill>
                  <a:srgbClr val="000000"/>
                </a:solidFill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x-none" sz="120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105474" name="Rectangle 4"/>
          <p:cNvSpPr>
            <a:spLocks noChangeArrowheads="1"/>
          </p:cNvSpPr>
          <p:nvPr/>
        </p:nvSpPr>
        <p:spPr bwMode="auto">
          <a:xfrm>
            <a:off x="457200" y="381000"/>
            <a:ext cx="8077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4000" u="sng" dirty="0">
                <a:solidFill>
                  <a:srgbClr val="3333CC"/>
                </a:solidFill>
              </a:rPr>
              <a:t>Three Types of Identifiers</a:t>
            </a:r>
          </a:p>
        </p:txBody>
      </p:sp>
      <p:sp>
        <p:nvSpPr>
          <p:cNvPr id="105475" name="Rectangle 5"/>
          <p:cNvSpPr>
            <a:spLocks noChangeArrowheads="1"/>
          </p:cNvSpPr>
          <p:nvPr/>
        </p:nvSpPr>
        <p:spPr bwMode="auto">
          <a:xfrm>
            <a:off x="457200" y="1495425"/>
            <a:ext cx="8305800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buClr>
                <a:srgbClr val="3333CC"/>
              </a:buClr>
              <a:buFont typeface="Wingdings" charset="2"/>
              <a:buNone/>
            </a:pPr>
            <a:r>
              <a:rPr lang="en-US" altLang="x-none" dirty="0">
                <a:solidFill>
                  <a:srgbClr val="000000"/>
                </a:solidFill>
              </a:rPr>
              <a:t>1.  Identifiers chosen by ourselves when writing a program (such as </a:t>
            </a:r>
            <a:r>
              <a:rPr lang="en-US" altLang="x-none" dirty="0">
                <a:solidFill>
                  <a:srgbClr val="000000"/>
                </a:solidFill>
                <a:latin typeface="Courier New" charset="0"/>
              </a:rPr>
              <a:t>HelloWorld</a:t>
            </a:r>
            <a:r>
              <a:rPr lang="en-US" altLang="x-none" dirty="0">
                <a:solidFill>
                  <a:srgbClr val="000000"/>
                </a:solidFill>
              </a:rPr>
              <a:t>)</a:t>
            </a:r>
          </a:p>
          <a:p>
            <a:pPr algn="l">
              <a:buClr>
                <a:srgbClr val="3333CC"/>
              </a:buClr>
            </a:pPr>
            <a:endParaRPr lang="en-US" altLang="x-none" dirty="0">
              <a:solidFill>
                <a:srgbClr val="000000"/>
              </a:solidFill>
            </a:endParaRPr>
          </a:p>
          <a:p>
            <a:pPr algn="l">
              <a:buClr>
                <a:srgbClr val="3333CC"/>
              </a:buClr>
              <a:buFont typeface="Wingdings" charset="2"/>
              <a:buNone/>
            </a:pPr>
            <a:r>
              <a:rPr lang="en-US" altLang="x-none" dirty="0">
                <a:solidFill>
                  <a:srgbClr val="000000"/>
                </a:solidFill>
              </a:rPr>
              <a:t>2.  Identifiers chosen by another programmer, so we use the identifiers that they chose (e.g., </a:t>
            </a:r>
            <a:r>
              <a:rPr lang="en-US" altLang="x-none" dirty="0">
                <a:solidFill>
                  <a:srgbClr val="000000"/>
                </a:solidFill>
                <a:latin typeface="Courier New" charset="0"/>
              </a:rPr>
              <a:t>System, out, </a:t>
            </a:r>
            <a:r>
              <a:rPr lang="en-US" altLang="x-none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altLang="x-none" dirty="0">
                <a:solidFill>
                  <a:srgbClr val="000000"/>
                </a:solidFill>
                <a:latin typeface="Courier New" charset="0"/>
              </a:rPr>
              <a:t>, main</a:t>
            </a:r>
            <a:r>
              <a:rPr lang="en-US" altLang="x-none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05476" name="Rectangle 7"/>
          <p:cNvSpPr>
            <a:spLocks noChangeArrowheads="1"/>
          </p:cNvSpPr>
          <p:nvPr/>
        </p:nvSpPr>
        <p:spPr bwMode="auto">
          <a:xfrm>
            <a:off x="838200" y="4875213"/>
            <a:ext cx="7391400" cy="1778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2" algn="l">
              <a:lnSpc>
                <a:spcPct val="80000"/>
              </a:lnSpc>
              <a:buFontTx/>
              <a:buNone/>
            </a:pPr>
            <a:r>
              <a:rPr lang="en-US" altLang="x-none" sz="1600" b="1" dirty="0">
                <a:solidFill>
                  <a:srgbClr val="000000"/>
                </a:solidFill>
                <a:latin typeface="Courier New" charset="0"/>
              </a:rPr>
              <a:t>public class HelloWorld</a:t>
            </a:r>
          </a:p>
          <a:p>
            <a:pPr lvl="2" algn="l">
              <a:lnSpc>
                <a:spcPct val="80000"/>
              </a:lnSpc>
              <a:buFontTx/>
              <a:buNone/>
            </a:pPr>
            <a:r>
              <a:rPr lang="en-US" altLang="x-none" sz="1600" b="1" dirty="0">
                <a:solidFill>
                  <a:srgbClr val="000000"/>
                </a:solidFill>
                <a:latin typeface="Courier New" charset="0"/>
              </a:rPr>
              <a:t>{ </a:t>
            </a:r>
          </a:p>
          <a:p>
            <a:pPr lvl="2" algn="l">
              <a:lnSpc>
                <a:spcPct val="80000"/>
              </a:lnSpc>
              <a:buFontTx/>
              <a:buNone/>
            </a:pPr>
            <a:r>
              <a:rPr lang="en-US" altLang="x-none" sz="1600" b="1" dirty="0">
                <a:solidFill>
                  <a:srgbClr val="000000"/>
                </a:solidFill>
                <a:latin typeface="Courier New" charset="0"/>
              </a:rPr>
              <a:t>    public static void main(String[] </a:t>
            </a:r>
            <a:r>
              <a:rPr lang="en-US" altLang="x-none" sz="1600" b="1" dirty="0" err="1">
                <a:solidFill>
                  <a:srgbClr val="000000"/>
                </a:solidFill>
                <a:latin typeface="Courier New" charset="0"/>
              </a:rPr>
              <a:t>args</a:t>
            </a:r>
            <a:r>
              <a:rPr lang="en-US" altLang="x-none" sz="1600" b="1" dirty="0">
                <a:solidFill>
                  <a:srgbClr val="000000"/>
                </a:solidFill>
                <a:latin typeface="Courier New" charset="0"/>
              </a:rPr>
              <a:t>) </a:t>
            </a:r>
          </a:p>
          <a:p>
            <a:pPr lvl="2" algn="l">
              <a:lnSpc>
                <a:spcPct val="80000"/>
              </a:lnSpc>
              <a:buFontTx/>
              <a:buNone/>
            </a:pPr>
            <a:r>
              <a:rPr lang="en-US" altLang="x-none" sz="1600" b="1" dirty="0">
                <a:solidFill>
                  <a:srgbClr val="000000"/>
                </a:solidFill>
                <a:latin typeface="Courier New" charset="0"/>
              </a:rPr>
              <a:t>    {</a:t>
            </a:r>
          </a:p>
          <a:p>
            <a:pPr lvl="2" algn="l">
              <a:lnSpc>
                <a:spcPct val="80000"/>
              </a:lnSpc>
              <a:buFontTx/>
              <a:buNone/>
            </a:pPr>
            <a:r>
              <a:rPr lang="en-US" altLang="x-none" sz="1600" b="1" dirty="0">
                <a:solidFill>
                  <a:srgbClr val="000000"/>
                </a:solidFill>
                <a:latin typeface="Courier New" charset="0"/>
              </a:rPr>
              <a:t>        </a:t>
            </a:r>
            <a:r>
              <a:rPr lang="en-US" altLang="x-none" sz="1600" b="1" dirty="0" err="1">
                <a:solidFill>
                  <a:srgbClr val="000000"/>
                </a:solidFill>
                <a:latin typeface="Courier New" charset="0"/>
              </a:rPr>
              <a:t>System.out.println</a:t>
            </a:r>
            <a:r>
              <a:rPr lang="en-US" altLang="x-none" sz="16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ja-JP" altLang="en-US" sz="1600" b="1">
                <a:solidFill>
                  <a:srgbClr val="000000"/>
                </a:solidFill>
                <a:latin typeface="Courier New" charset="0"/>
              </a:rPr>
              <a:t>“</a:t>
            </a:r>
            <a:r>
              <a:rPr lang="en-US" altLang="ja-JP" sz="1600" b="1" dirty="0">
                <a:solidFill>
                  <a:srgbClr val="000000"/>
                </a:solidFill>
                <a:latin typeface="Courier New" charset="0"/>
              </a:rPr>
              <a:t>Hello World!</a:t>
            </a:r>
            <a:r>
              <a:rPr lang="ja-JP" altLang="en-US" sz="1600" b="1">
                <a:solidFill>
                  <a:srgbClr val="000000"/>
                </a:solidFill>
                <a:latin typeface="Courier New" charset="0"/>
              </a:rPr>
              <a:t>”</a:t>
            </a:r>
            <a:r>
              <a:rPr lang="en-US" altLang="ja-JP" sz="16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 lvl="2" algn="l">
              <a:lnSpc>
                <a:spcPct val="80000"/>
              </a:lnSpc>
              <a:buFontTx/>
              <a:buNone/>
            </a:pPr>
            <a:r>
              <a:rPr lang="en-US" altLang="x-none" sz="1600" b="1" dirty="0">
                <a:solidFill>
                  <a:srgbClr val="000000"/>
                </a:solidFill>
                <a:latin typeface="Courier New" charset="0"/>
              </a:rPr>
              <a:t>    }</a:t>
            </a:r>
          </a:p>
          <a:p>
            <a:pPr lvl="2" algn="l">
              <a:lnSpc>
                <a:spcPct val="80000"/>
              </a:lnSpc>
              <a:buFontTx/>
              <a:buNone/>
            </a:pPr>
            <a:r>
              <a:rPr lang="en-US" altLang="x-none" sz="16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9866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12813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12813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128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F64278F-EAAF-E642-9B4C-92941BEE20BB}" type="slidenum">
              <a:rPr lang="en-US" altLang="x-none" sz="1200">
                <a:solidFill>
                  <a:srgbClr val="000000"/>
                </a:solidFill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x-none" sz="120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107522" name="Rectangle 4"/>
          <p:cNvSpPr>
            <a:spLocks noChangeArrowheads="1"/>
          </p:cNvSpPr>
          <p:nvPr/>
        </p:nvSpPr>
        <p:spPr bwMode="auto">
          <a:xfrm>
            <a:off x="382588" y="381000"/>
            <a:ext cx="75882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4000" u="sng" dirty="0">
                <a:solidFill>
                  <a:srgbClr val="3333CC"/>
                </a:solidFill>
              </a:rPr>
              <a:t>Three Types of Identifiers</a:t>
            </a:r>
          </a:p>
        </p:txBody>
      </p:sp>
      <p:sp>
        <p:nvSpPr>
          <p:cNvPr id="107523" name="Rectangle 5"/>
          <p:cNvSpPr>
            <a:spLocks noChangeArrowheads="1"/>
          </p:cNvSpPr>
          <p:nvPr/>
        </p:nvSpPr>
        <p:spPr bwMode="auto">
          <a:xfrm>
            <a:off x="381000" y="1447800"/>
            <a:ext cx="8305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buClr>
                <a:srgbClr val="3333CC"/>
              </a:buClr>
              <a:buFontTx/>
              <a:buNone/>
            </a:pPr>
            <a:r>
              <a:rPr lang="en-US" altLang="x-none" sz="2400" dirty="0">
                <a:solidFill>
                  <a:srgbClr val="000000"/>
                </a:solidFill>
              </a:rPr>
              <a:t>3. Special identifiers called </a:t>
            </a:r>
            <a:r>
              <a:rPr lang="en-US" altLang="x-none" sz="2400" i="1" dirty="0">
                <a:solidFill>
                  <a:srgbClr val="FF3300"/>
                </a:solidFill>
              </a:rPr>
              <a:t>keywords </a:t>
            </a:r>
            <a:r>
              <a:rPr lang="en-US" altLang="x-none" sz="2400" dirty="0"/>
              <a:t>or</a:t>
            </a:r>
            <a:r>
              <a:rPr lang="en-US" altLang="x-none" sz="2400" i="1" dirty="0">
                <a:solidFill>
                  <a:srgbClr val="FF3300"/>
                </a:solidFill>
              </a:rPr>
              <a:t> reserved words:</a:t>
            </a:r>
            <a:r>
              <a:rPr lang="en-US" altLang="x-none" sz="2400" dirty="0">
                <a:solidFill>
                  <a:srgbClr val="000000"/>
                </a:solidFill>
              </a:rPr>
              <a:t> A keyword has a special meaning in Java.</a:t>
            </a:r>
            <a:endParaRPr lang="en-US" altLang="x-none" sz="2000" dirty="0">
              <a:solidFill>
                <a:srgbClr val="000000"/>
              </a:solidFill>
            </a:endParaRPr>
          </a:p>
        </p:txBody>
      </p:sp>
      <p:sp>
        <p:nvSpPr>
          <p:cNvPr id="107524" name="Rectangle 11"/>
          <p:cNvSpPr>
            <a:spLocks noChangeArrowheads="1"/>
          </p:cNvSpPr>
          <p:nvPr/>
        </p:nvSpPr>
        <p:spPr bwMode="auto">
          <a:xfrm>
            <a:off x="2060575" y="6445250"/>
            <a:ext cx="50466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100">
                <a:solidFill>
                  <a:srgbClr val="000000"/>
                </a:solidFill>
                <a:latin typeface="Times New Roman" charset="0"/>
              </a:rPr>
              <a:t> Java reserved words: they are all </a:t>
            </a:r>
            <a:r>
              <a:rPr lang="en-US" altLang="x-none" sz="2100" b="1">
                <a:solidFill>
                  <a:srgbClr val="CC3300"/>
                </a:solidFill>
                <a:latin typeface="Times New Roman" charset="0"/>
              </a:rPr>
              <a:t>lowercase!</a:t>
            </a:r>
          </a:p>
        </p:txBody>
      </p:sp>
      <p:sp>
        <p:nvSpPr>
          <p:cNvPr id="107525" name="Rectangle 11"/>
          <p:cNvSpPr>
            <a:spLocks noChangeArrowheads="1"/>
          </p:cNvSpPr>
          <p:nvPr/>
        </p:nvSpPr>
        <p:spPr bwMode="auto">
          <a:xfrm>
            <a:off x="76200" y="2592388"/>
            <a:ext cx="8915400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73050" indent="-27305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ts val="400"/>
              </a:spcBef>
              <a:buClr>
                <a:srgbClr val="EB641B"/>
              </a:buClr>
              <a:buSzPct val="95000"/>
              <a:buFontTx/>
              <a:buNone/>
            </a:pPr>
            <a:r>
              <a:rPr lang="en-GB" altLang="x-none" sz="1800" dirty="0">
                <a:solidFill>
                  <a:srgbClr val="000000"/>
                </a:solidFill>
                <a:latin typeface="Courier New" charset="0"/>
              </a:rPr>
              <a:t>    abstract    default    if           private      this</a:t>
            </a:r>
          </a:p>
          <a:p>
            <a:pPr algn="l" eaLnBrk="1" hangingPunct="1">
              <a:lnSpc>
                <a:spcPct val="90000"/>
              </a:lnSpc>
              <a:spcBef>
                <a:spcPts val="400"/>
              </a:spcBef>
              <a:buClr>
                <a:srgbClr val="EB641B"/>
              </a:buClr>
              <a:buSzPct val="95000"/>
              <a:buFontTx/>
              <a:buNone/>
            </a:pPr>
            <a:r>
              <a:rPr lang="en-GB" altLang="x-none" sz="18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GB" altLang="x-none" sz="1800" dirty="0" err="1">
                <a:solidFill>
                  <a:srgbClr val="000000"/>
                </a:solidFill>
                <a:latin typeface="Courier New" charset="0"/>
              </a:rPr>
              <a:t>boolean</a:t>
            </a:r>
            <a:r>
              <a:rPr lang="en-GB" altLang="x-none" sz="1800" dirty="0">
                <a:solidFill>
                  <a:srgbClr val="000000"/>
                </a:solidFill>
                <a:latin typeface="Courier New" charset="0"/>
              </a:rPr>
              <a:t>     do         implements   protected    throw</a:t>
            </a:r>
          </a:p>
          <a:p>
            <a:pPr algn="l" eaLnBrk="1" hangingPunct="1">
              <a:lnSpc>
                <a:spcPct val="90000"/>
              </a:lnSpc>
              <a:spcBef>
                <a:spcPts val="400"/>
              </a:spcBef>
              <a:buClr>
                <a:srgbClr val="EB641B"/>
              </a:buClr>
              <a:buSzPct val="95000"/>
              <a:buFontTx/>
              <a:buNone/>
            </a:pPr>
            <a:r>
              <a:rPr lang="en-GB" altLang="x-none" sz="1800" dirty="0">
                <a:solidFill>
                  <a:srgbClr val="000000"/>
                </a:solidFill>
                <a:latin typeface="Courier New" charset="0"/>
              </a:rPr>
              <a:t>    break       double     import       </a:t>
            </a:r>
            <a:r>
              <a:rPr lang="en-GB" altLang="x-none" sz="1800" b="1" dirty="0">
                <a:solidFill>
                  <a:srgbClr val="000000"/>
                </a:solidFill>
                <a:latin typeface="Courier New" charset="0"/>
              </a:rPr>
              <a:t>public</a:t>
            </a:r>
            <a:r>
              <a:rPr lang="en-GB" altLang="x-none" sz="1800" dirty="0">
                <a:solidFill>
                  <a:srgbClr val="000000"/>
                </a:solidFill>
                <a:latin typeface="Courier New" charset="0"/>
              </a:rPr>
              <a:t>       throws</a:t>
            </a:r>
          </a:p>
          <a:p>
            <a:pPr algn="l" eaLnBrk="1" hangingPunct="1">
              <a:lnSpc>
                <a:spcPct val="90000"/>
              </a:lnSpc>
              <a:spcBef>
                <a:spcPts val="400"/>
              </a:spcBef>
              <a:buClr>
                <a:srgbClr val="EB641B"/>
              </a:buClr>
              <a:buSzPct val="95000"/>
              <a:buFontTx/>
              <a:buNone/>
            </a:pPr>
            <a:r>
              <a:rPr lang="en-GB" altLang="x-none" sz="1800" dirty="0">
                <a:solidFill>
                  <a:srgbClr val="000000"/>
                </a:solidFill>
                <a:latin typeface="Courier New" charset="0"/>
              </a:rPr>
              <a:t>    byte        else       </a:t>
            </a:r>
            <a:r>
              <a:rPr lang="en-GB" altLang="x-none" sz="1800" dirty="0" err="1">
                <a:solidFill>
                  <a:srgbClr val="000000"/>
                </a:solidFill>
                <a:latin typeface="Courier New" charset="0"/>
              </a:rPr>
              <a:t>instanceof</a:t>
            </a:r>
            <a:r>
              <a:rPr lang="en-GB" altLang="x-none" sz="1800" dirty="0">
                <a:solidFill>
                  <a:srgbClr val="000000"/>
                </a:solidFill>
                <a:latin typeface="Courier New" charset="0"/>
              </a:rPr>
              <a:t>   return       transient</a:t>
            </a:r>
          </a:p>
          <a:p>
            <a:pPr algn="l" eaLnBrk="1" hangingPunct="1">
              <a:lnSpc>
                <a:spcPct val="90000"/>
              </a:lnSpc>
              <a:spcBef>
                <a:spcPts val="400"/>
              </a:spcBef>
              <a:buClr>
                <a:srgbClr val="EB641B"/>
              </a:buClr>
              <a:buSzPct val="95000"/>
              <a:buFontTx/>
              <a:buNone/>
            </a:pPr>
            <a:r>
              <a:rPr lang="en-GB" altLang="x-none" sz="1800" dirty="0">
                <a:solidFill>
                  <a:srgbClr val="000000"/>
                </a:solidFill>
                <a:latin typeface="Courier New" charset="0"/>
              </a:rPr>
              <a:t>    case        extends    </a:t>
            </a:r>
            <a:r>
              <a:rPr lang="en-GB" altLang="x-none" sz="1800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GB" altLang="x-none" sz="1800" dirty="0">
                <a:solidFill>
                  <a:srgbClr val="000000"/>
                </a:solidFill>
                <a:latin typeface="Courier New" charset="0"/>
              </a:rPr>
              <a:t>          short        try</a:t>
            </a:r>
          </a:p>
          <a:p>
            <a:pPr algn="l" eaLnBrk="1" hangingPunct="1">
              <a:lnSpc>
                <a:spcPct val="90000"/>
              </a:lnSpc>
              <a:spcBef>
                <a:spcPts val="400"/>
              </a:spcBef>
              <a:buClr>
                <a:srgbClr val="EB641B"/>
              </a:buClr>
              <a:buSzPct val="95000"/>
              <a:buFontTx/>
              <a:buNone/>
            </a:pPr>
            <a:r>
              <a:rPr lang="en-GB" altLang="x-none" sz="1800" dirty="0">
                <a:solidFill>
                  <a:srgbClr val="000000"/>
                </a:solidFill>
                <a:latin typeface="Courier New" charset="0"/>
              </a:rPr>
              <a:t>    catch       final      interface    </a:t>
            </a:r>
            <a:r>
              <a:rPr lang="en-GB" altLang="x-none" sz="1800" b="1" dirty="0">
                <a:solidFill>
                  <a:srgbClr val="000000"/>
                </a:solidFill>
                <a:latin typeface="Courier New" charset="0"/>
              </a:rPr>
              <a:t>static</a:t>
            </a:r>
            <a:r>
              <a:rPr lang="en-GB" altLang="x-none" sz="1800" dirty="0">
                <a:solidFill>
                  <a:srgbClr val="000000"/>
                </a:solidFill>
                <a:latin typeface="Courier New" charset="0"/>
              </a:rPr>
              <a:t>       </a:t>
            </a:r>
            <a:r>
              <a:rPr lang="en-GB" altLang="x-none" sz="1800" b="1" dirty="0">
                <a:solidFill>
                  <a:srgbClr val="000000"/>
                </a:solidFill>
                <a:latin typeface="Courier New" charset="0"/>
              </a:rPr>
              <a:t>void</a:t>
            </a:r>
          </a:p>
          <a:p>
            <a:pPr algn="l" eaLnBrk="1" hangingPunct="1">
              <a:lnSpc>
                <a:spcPct val="90000"/>
              </a:lnSpc>
              <a:spcBef>
                <a:spcPts val="400"/>
              </a:spcBef>
              <a:buClr>
                <a:srgbClr val="EB641B"/>
              </a:buClr>
              <a:buSzPct val="95000"/>
              <a:buFontTx/>
              <a:buNone/>
            </a:pPr>
            <a:r>
              <a:rPr lang="en-GB" altLang="x-none" sz="1800" dirty="0">
                <a:solidFill>
                  <a:srgbClr val="000000"/>
                </a:solidFill>
                <a:latin typeface="Courier New" charset="0"/>
              </a:rPr>
              <a:t>    char        finally    long         </a:t>
            </a:r>
            <a:r>
              <a:rPr lang="en-GB" altLang="x-none" sz="1800" dirty="0" err="1">
                <a:solidFill>
                  <a:srgbClr val="000000"/>
                </a:solidFill>
                <a:latin typeface="Courier New" charset="0"/>
              </a:rPr>
              <a:t>strictfp</a:t>
            </a:r>
            <a:r>
              <a:rPr lang="en-GB" altLang="x-none" sz="1800" dirty="0">
                <a:solidFill>
                  <a:srgbClr val="000000"/>
                </a:solidFill>
                <a:latin typeface="Courier New" charset="0"/>
              </a:rPr>
              <a:t>     volatile</a:t>
            </a:r>
          </a:p>
          <a:p>
            <a:pPr algn="l" eaLnBrk="1" hangingPunct="1">
              <a:lnSpc>
                <a:spcPct val="90000"/>
              </a:lnSpc>
              <a:spcBef>
                <a:spcPts val="400"/>
              </a:spcBef>
              <a:buClr>
                <a:srgbClr val="EB641B"/>
              </a:buClr>
              <a:buSzPct val="95000"/>
              <a:buFontTx/>
              <a:buNone/>
            </a:pPr>
            <a:r>
              <a:rPr lang="en-GB" altLang="x-none" sz="1800" b="1" dirty="0">
                <a:solidFill>
                  <a:srgbClr val="000000"/>
                </a:solidFill>
                <a:latin typeface="Courier New" charset="0"/>
              </a:rPr>
              <a:t>    class</a:t>
            </a:r>
            <a:r>
              <a:rPr lang="en-GB" altLang="x-none" sz="1800" dirty="0">
                <a:solidFill>
                  <a:srgbClr val="000000"/>
                </a:solidFill>
                <a:latin typeface="Courier New" charset="0"/>
              </a:rPr>
              <a:t>       float      native       super        while</a:t>
            </a:r>
          </a:p>
          <a:p>
            <a:pPr algn="l" eaLnBrk="1" hangingPunct="1">
              <a:lnSpc>
                <a:spcPct val="90000"/>
              </a:lnSpc>
              <a:spcBef>
                <a:spcPts val="400"/>
              </a:spcBef>
              <a:buClr>
                <a:srgbClr val="EB641B"/>
              </a:buClr>
              <a:buSzPct val="95000"/>
              <a:buFontTx/>
              <a:buNone/>
            </a:pPr>
            <a:r>
              <a:rPr lang="en-GB" altLang="x-none" sz="18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GB" altLang="x-none" sz="1800" dirty="0" err="1">
                <a:solidFill>
                  <a:srgbClr val="000000"/>
                </a:solidFill>
                <a:latin typeface="Courier New" charset="0"/>
              </a:rPr>
              <a:t>const</a:t>
            </a:r>
            <a:r>
              <a:rPr lang="en-GB" altLang="x-none" sz="1800" dirty="0">
                <a:solidFill>
                  <a:srgbClr val="000000"/>
                </a:solidFill>
                <a:latin typeface="Courier New" charset="0"/>
              </a:rPr>
              <a:t>       for        new          switch</a:t>
            </a:r>
          </a:p>
          <a:p>
            <a:pPr algn="l" eaLnBrk="1" hangingPunct="1">
              <a:lnSpc>
                <a:spcPct val="90000"/>
              </a:lnSpc>
              <a:spcBef>
                <a:spcPts val="400"/>
              </a:spcBef>
              <a:buClr>
                <a:srgbClr val="EB641B"/>
              </a:buClr>
              <a:buSzPct val="95000"/>
              <a:buFontTx/>
              <a:buNone/>
            </a:pPr>
            <a:r>
              <a:rPr lang="en-GB" altLang="x-none" sz="1800" dirty="0">
                <a:solidFill>
                  <a:srgbClr val="000000"/>
                </a:solidFill>
                <a:latin typeface="Courier New" charset="0"/>
              </a:rPr>
              <a:t>    continue    </a:t>
            </a:r>
            <a:r>
              <a:rPr lang="en-GB" altLang="x-none" sz="1800" dirty="0" err="1">
                <a:solidFill>
                  <a:srgbClr val="000000"/>
                </a:solidFill>
                <a:latin typeface="Courier New" charset="0"/>
              </a:rPr>
              <a:t>goto</a:t>
            </a:r>
            <a:r>
              <a:rPr lang="en-GB" altLang="x-none" sz="1800" dirty="0">
                <a:solidFill>
                  <a:srgbClr val="000000"/>
                </a:solidFill>
                <a:latin typeface="Courier New" charset="0"/>
              </a:rPr>
              <a:t>       package      synchronized</a:t>
            </a:r>
            <a:endParaRPr lang="en-US" altLang="x-none" sz="5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087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078B359-A0F4-CD44-9743-07A088939D0C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3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Recap: DNS Protocol, Messages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7663" y="1373188"/>
            <a:ext cx="8458200" cy="1468437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x-none" sz="2400">
                <a:ea typeface="ＭＳ Ｐゴシック" charset="-128"/>
              </a:rPr>
              <a:t>Many features: typically over </a:t>
            </a:r>
            <a:r>
              <a:rPr lang="en-US" altLang="x-none" sz="2400">
                <a:solidFill>
                  <a:srgbClr val="800000"/>
                </a:solidFill>
                <a:ea typeface="ＭＳ Ｐゴシック" charset="-128"/>
              </a:rPr>
              <a:t>UDP</a:t>
            </a:r>
            <a:r>
              <a:rPr lang="en-US" altLang="x-none" sz="2400">
                <a:ea typeface="宋体" charset="-122"/>
              </a:rPr>
              <a:t> (can use </a:t>
            </a:r>
            <a:r>
              <a:rPr lang="en-US" altLang="zh-CN" sz="2400">
                <a:ea typeface="宋体" charset="-122"/>
              </a:rPr>
              <a:t>TCP)</a:t>
            </a:r>
            <a:r>
              <a:rPr lang="en-US" altLang="x-none" sz="2400">
                <a:ea typeface="ＭＳ Ｐゴシック" charset="-128"/>
              </a:rPr>
              <a:t>; </a:t>
            </a:r>
            <a:r>
              <a:rPr lang="en-US" altLang="x-none" sz="2400" i="1">
                <a:ea typeface="ＭＳ Ｐゴシック" charset="-128"/>
              </a:rPr>
              <a:t>query</a:t>
            </a:r>
            <a:r>
              <a:rPr lang="en-US" altLang="x-none" sz="2400">
                <a:ea typeface="ＭＳ Ｐゴシック" charset="-128"/>
              </a:rPr>
              <a:t> and </a:t>
            </a:r>
            <a:r>
              <a:rPr lang="en-US" altLang="x-none" sz="2400" i="1">
                <a:ea typeface="ＭＳ Ｐゴシック" charset="-128"/>
              </a:rPr>
              <a:t>reply</a:t>
            </a:r>
            <a:r>
              <a:rPr lang="en-US" altLang="x-none" sz="2400">
                <a:ea typeface="ＭＳ Ｐゴシック" charset="-128"/>
              </a:rPr>
              <a:t> messages with the </a:t>
            </a:r>
            <a:r>
              <a:rPr lang="en-US" altLang="x-none" sz="2400">
                <a:solidFill>
                  <a:srgbClr val="800000"/>
                </a:solidFill>
                <a:ea typeface="ＭＳ Ｐゴシック" charset="-128"/>
              </a:rPr>
              <a:t>same</a:t>
            </a:r>
            <a:r>
              <a:rPr lang="en-US" altLang="x-none" sz="2400">
                <a:ea typeface="ＭＳ Ｐゴシック" charset="-128"/>
              </a:rPr>
              <a:t> </a:t>
            </a:r>
            <a:r>
              <a:rPr lang="en-US" altLang="x-none" sz="2400" i="1">
                <a:ea typeface="ＭＳ Ｐゴシック" charset="-128"/>
              </a:rPr>
              <a:t>message format; </a:t>
            </a:r>
            <a:r>
              <a:rPr lang="en-US" altLang="x-none" sz="2400" i="1">
                <a:solidFill>
                  <a:srgbClr val="800000"/>
                </a:solidFill>
                <a:ea typeface="ＭＳ Ｐゴシック" charset="-128"/>
              </a:rPr>
              <a:t>length/content encoding</a:t>
            </a:r>
            <a:r>
              <a:rPr lang="en-US" altLang="x-none" sz="2400" i="1">
                <a:ea typeface="ＭＳ Ｐゴシック" charset="-128"/>
              </a:rPr>
              <a:t> of names; simple</a:t>
            </a:r>
            <a:r>
              <a:rPr lang="en-US" altLang="x-none" sz="2400" i="1">
                <a:solidFill>
                  <a:srgbClr val="800000"/>
                </a:solidFill>
                <a:ea typeface="ＭＳ Ｐゴシック" charset="-128"/>
              </a:rPr>
              <a:t> compression</a:t>
            </a:r>
            <a:r>
              <a:rPr lang="en-US" altLang="x-none" sz="2400" i="1">
                <a:ea typeface="ＭＳ Ｐゴシック" charset="-128"/>
              </a:rPr>
              <a:t>;  </a:t>
            </a:r>
            <a:r>
              <a:rPr lang="en-US" altLang="x-none" sz="2400" i="1">
                <a:solidFill>
                  <a:srgbClr val="000000"/>
                </a:solidFill>
                <a:ea typeface="ＭＳ Ｐゴシック" charset="-128"/>
              </a:rPr>
              <a:t>additional info as</a:t>
            </a:r>
            <a:r>
              <a:rPr lang="en-US" altLang="x-none" sz="2400" i="1">
                <a:solidFill>
                  <a:srgbClr val="800000"/>
                </a:solidFill>
                <a:ea typeface="ＭＳ Ｐゴシック" charset="-128"/>
              </a:rPr>
              <a:t> server push</a:t>
            </a:r>
            <a:endParaRPr lang="en-US" altLang="x-none" sz="2400">
              <a:solidFill>
                <a:srgbClr val="800000"/>
              </a:solidFill>
              <a:ea typeface="ＭＳ Ｐゴシック" charset="-128"/>
            </a:endParaRPr>
          </a:p>
        </p:txBody>
      </p:sp>
      <p:graphicFrame>
        <p:nvGraphicFramePr>
          <p:cNvPr id="44036" name="Object 2"/>
          <p:cNvGraphicFramePr>
            <a:graphicFrameLocks noChangeAspect="1"/>
          </p:cNvGraphicFramePr>
          <p:nvPr/>
        </p:nvGraphicFramePr>
        <p:xfrm>
          <a:off x="1874838" y="3113088"/>
          <a:ext cx="5634037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1" name="Photo Editor Photo" r:id="rId4" imgW="11533333" imgH="6866667" progId="MSPhotoEd.3">
                  <p:embed/>
                </p:oleObj>
              </mc:Choice>
              <mc:Fallback>
                <p:oleObj name="Photo Editor Photo" r:id="rId4" imgW="11533333" imgH="6866667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4838" y="3113088"/>
                        <a:ext cx="5634037" cy="335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7" name="Rectangle 3"/>
          <p:cNvSpPr>
            <a:spLocks noChangeArrowheads="1"/>
          </p:cNvSpPr>
          <p:nvPr/>
        </p:nvSpPr>
        <p:spPr bwMode="auto">
          <a:xfrm>
            <a:off x="4611688" y="174625"/>
            <a:ext cx="4532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/>
              <a:t>https://www.ietf.org/rfc/rfc1035.txt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x-none">
                <a:ea typeface="ＭＳ Ｐゴシック" charset="-128"/>
              </a:rPr>
              <a:t>Syntax: Strings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10594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q"/>
            </a:pPr>
            <a:r>
              <a:rPr lang="en-GB" altLang="x-none" b="1" dirty="0">
                <a:ea typeface="ＭＳ Ｐゴシック" charset="-128"/>
              </a:rPr>
              <a:t>string</a:t>
            </a:r>
            <a:r>
              <a:rPr lang="en-GB" altLang="x-none" dirty="0">
                <a:ea typeface="ＭＳ Ｐゴシック" charset="-128"/>
              </a:rPr>
              <a:t>: A sequence of characters that starts and ends with a </a:t>
            </a:r>
            <a:r>
              <a:rPr lang="en-GB" altLang="x-none" dirty="0">
                <a:latin typeface="Courier New" charset="0"/>
                <a:ea typeface="ＭＳ Ｐゴシック" charset="-128"/>
              </a:rPr>
              <a:t>"</a:t>
            </a:r>
            <a:r>
              <a:rPr lang="en-GB" altLang="x-none" dirty="0">
                <a:ea typeface="ＭＳ Ｐゴシック" charset="-128"/>
              </a:rPr>
              <a:t> (quotation mark character).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x-none" dirty="0">
                <a:ea typeface="ＭＳ Ｐゴシック" charset="-128"/>
              </a:rPr>
              <a:t>The quotes do not appear in the output.</a:t>
            </a:r>
          </a:p>
          <a:p>
            <a:pPr lvl="1" eaLnBrk="1" hangingPunct="1">
              <a:lnSpc>
                <a:spcPct val="90000"/>
              </a:lnSpc>
            </a:pPr>
            <a:endParaRPr lang="en-GB" altLang="x-none" sz="700" dirty="0">
              <a:ea typeface="ＭＳ Ｐゴシック" charset="-128"/>
            </a:endParaRPr>
          </a:p>
          <a:p>
            <a:pPr lvl="1" eaLnBrk="1" hangingPunct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GB" altLang="x-none" dirty="0">
                <a:ea typeface="ＭＳ Ｐゴシック" charset="-128"/>
              </a:rPr>
              <a:t>Examples:</a:t>
            </a:r>
            <a:br>
              <a:rPr lang="en-GB" altLang="x-none" dirty="0">
                <a:ea typeface="ＭＳ Ｐゴシック" charset="-128"/>
              </a:rPr>
            </a:br>
            <a:br>
              <a:rPr lang="en-GB" altLang="x-none" sz="700" dirty="0">
                <a:ea typeface="ＭＳ Ｐゴシック" charset="-128"/>
              </a:rPr>
            </a:br>
            <a:r>
              <a:rPr lang="en-GB" altLang="x-none" sz="2000" dirty="0">
                <a:latin typeface="Courier New" charset="0"/>
                <a:ea typeface="ＭＳ Ｐゴシック" charset="-128"/>
              </a:rPr>
              <a:t>"hello"</a:t>
            </a:r>
            <a:br>
              <a:rPr lang="en-GB" altLang="x-none" sz="2000" dirty="0">
                <a:latin typeface="Courier New" charset="0"/>
                <a:ea typeface="ＭＳ Ｐゴシック" charset="-128"/>
              </a:rPr>
            </a:br>
            <a:r>
              <a:rPr lang="en-GB" altLang="x-none" sz="2000" dirty="0">
                <a:latin typeface="Courier New" charset="0"/>
                <a:ea typeface="ＭＳ Ｐゴシック" charset="-128"/>
              </a:rPr>
              <a:t>"This is a string.  It is very long!</a:t>
            </a:r>
            <a:r>
              <a:rPr lang="en-GB" altLang="en-US" sz="2000" dirty="0">
                <a:latin typeface="Courier New" charset="0"/>
                <a:ea typeface="ＭＳ Ｐゴシック" charset="-128"/>
              </a:rPr>
              <a:t>”</a:t>
            </a:r>
            <a:endParaRPr lang="en-GB" altLang="x-none" sz="2000" dirty="0">
              <a:latin typeface="Courier New" charset="0"/>
              <a:ea typeface="ＭＳ Ｐゴシック" charset="-128"/>
            </a:endParaRPr>
          </a:p>
          <a:p>
            <a:pPr lvl="1" eaLnBrk="1" hangingPunct="1">
              <a:lnSpc>
                <a:spcPct val="90000"/>
              </a:lnSpc>
            </a:pPr>
            <a:endParaRPr lang="en-GB" altLang="x-none" sz="2000" dirty="0">
              <a:latin typeface="Courier New" charset="0"/>
              <a:ea typeface="ＭＳ Ｐゴシック" charset="-128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Char char="q"/>
            </a:pPr>
            <a:r>
              <a:rPr lang="en-GB" altLang="x-none" dirty="0">
                <a:ea typeface="ＭＳ Ｐゴシック" charset="-128"/>
              </a:rPr>
              <a:t>Restrictions:</a:t>
            </a: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x-none" dirty="0">
                <a:ea typeface="ＭＳ Ｐゴシック" charset="-128"/>
              </a:rPr>
              <a:t>May not span multiple lines</a:t>
            </a:r>
            <a:br>
              <a:rPr lang="en-GB" altLang="x-none" sz="700" dirty="0">
                <a:ea typeface="ＭＳ Ｐゴシック" charset="-128"/>
              </a:rPr>
            </a:br>
            <a:r>
              <a:rPr lang="en-GB" altLang="x-none" sz="1800" dirty="0">
                <a:solidFill>
                  <a:srgbClr val="800000"/>
                </a:solidFill>
                <a:latin typeface="Courier New" charset="0"/>
                <a:ea typeface="ＭＳ Ｐゴシック" charset="-128"/>
              </a:rPr>
              <a:t>"This is not</a:t>
            </a:r>
            <a:br>
              <a:rPr lang="en-GB" altLang="x-none" sz="1800" dirty="0">
                <a:solidFill>
                  <a:srgbClr val="800000"/>
                </a:solidFill>
                <a:latin typeface="Courier New" charset="0"/>
                <a:ea typeface="ＭＳ Ｐゴシック" charset="-128"/>
              </a:rPr>
            </a:br>
            <a:r>
              <a:rPr lang="en-GB" altLang="x-none" sz="1800" dirty="0">
                <a:solidFill>
                  <a:srgbClr val="800000"/>
                </a:solidFill>
                <a:latin typeface="Courier New" charset="0"/>
                <a:ea typeface="ＭＳ Ｐゴシック" charset="-128"/>
              </a:rPr>
              <a:t>a legal String."</a:t>
            </a:r>
          </a:p>
          <a:p>
            <a:pPr eaLnBrk="1" hangingPunct="1">
              <a:lnSpc>
                <a:spcPct val="90000"/>
              </a:lnSpc>
            </a:pPr>
            <a:endParaRPr lang="en-US" altLang="x-none" dirty="0">
              <a:latin typeface="Courier New" charset="0"/>
              <a:ea typeface="ＭＳ Ｐゴシック" charset="-128"/>
            </a:endParaRPr>
          </a:p>
        </p:txBody>
      </p:sp>
      <p:sp>
        <p:nvSpPr>
          <p:cNvPr id="11059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11816FC-81EF-6146-9326-C35571EC4389}" type="slidenum">
              <a:rPr lang="en-US" altLang="x-none" sz="12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x-none" sz="120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65655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x-none">
                <a:ea typeface="ＭＳ Ｐゴシック" charset="-128"/>
              </a:rPr>
              <a:t>Examples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24930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x-none" sz="3200" dirty="0">
                <a:solidFill>
                  <a:srgbClr val="000000"/>
                </a:solidFill>
                <a:ea typeface="ＭＳ Ｐゴシック" charset="-128"/>
              </a:rPr>
              <a:t>Which of the following are legal strings in Java? </a:t>
            </a:r>
          </a:p>
          <a:p>
            <a:pPr lvl="1" eaLnBrk="1" hangingPunct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GB" altLang="x-none" sz="2000" dirty="0">
                <a:latin typeface="Courier New" charset="0"/>
                <a:ea typeface="ＭＳ Ｐゴシック" charset="-128"/>
              </a:rPr>
              <a:t>"This is a string.  It</a:t>
            </a:r>
            <a:r>
              <a:rPr lang="en-GB" altLang="en-US" sz="2000" dirty="0">
                <a:latin typeface="Courier New" charset="0"/>
                <a:ea typeface="ＭＳ Ｐゴシック" charset="-128"/>
              </a:rPr>
              <a:t>’</a:t>
            </a:r>
            <a:r>
              <a:rPr lang="en-GB" altLang="x-none" sz="2000" dirty="0">
                <a:latin typeface="Courier New" charset="0"/>
                <a:ea typeface="ＭＳ Ｐゴシック" charset="-128"/>
              </a:rPr>
              <a:t>s very long!" </a:t>
            </a:r>
            <a:br>
              <a:rPr lang="en-GB" altLang="x-none" sz="2000" dirty="0">
                <a:latin typeface="Courier New" charset="0"/>
                <a:ea typeface="ＭＳ Ｐゴシック" charset="-128"/>
              </a:rPr>
            </a:br>
            <a:endParaRPr lang="en-GB" altLang="x-none" sz="2000" dirty="0">
              <a:latin typeface="Courier New" charset="0"/>
              <a:ea typeface="ＭＳ Ｐゴシック" charset="-128"/>
            </a:endParaRPr>
          </a:p>
          <a:p>
            <a:pPr lvl="1" eaLnBrk="1" hangingPunct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GB" altLang="x-none" sz="2000" dirty="0">
                <a:latin typeface="Courier New" charset="0"/>
                <a:ea typeface="ＭＳ Ｐゴシック" charset="-128"/>
              </a:rPr>
              <a:t>"This cool string spans</a:t>
            </a:r>
            <a:br>
              <a:rPr lang="en-GB" altLang="x-none" sz="2000" dirty="0">
                <a:latin typeface="Courier New" charset="0"/>
                <a:ea typeface="ＭＳ Ｐゴシック" charset="-128"/>
              </a:rPr>
            </a:br>
            <a:r>
              <a:rPr lang="en-GB" altLang="x-none" sz="2000" dirty="0">
                <a:latin typeface="Courier New" charset="0"/>
                <a:ea typeface="ＭＳ Ｐゴシック" charset="-128"/>
              </a:rPr>
              <a:t>two lines. "</a:t>
            </a:r>
            <a:br>
              <a:rPr lang="en-GB" altLang="x-none" sz="2000" dirty="0">
                <a:latin typeface="Courier New" charset="0"/>
                <a:ea typeface="ＭＳ Ｐゴシック" charset="-128"/>
              </a:rPr>
            </a:br>
            <a:endParaRPr lang="en-GB" altLang="x-none" sz="2000" dirty="0">
              <a:ea typeface="ＭＳ Ｐゴシック" charset="-128"/>
            </a:endParaRPr>
          </a:p>
          <a:p>
            <a:pPr lvl="1" eaLnBrk="1" hangingPunct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GB" altLang="x-none" sz="2000" dirty="0">
                <a:latin typeface="Courier New" charset="0"/>
                <a:ea typeface="ＭＳ Ｐゴシック" charset="-128"/>
              </a:rPr>
              <a:t>"It is a great thing when children cry, "I want my mommy"! "</a:t>
            </a:r>
          </a:p>
        </p:txBody>
      </p:sp>
      <p:sp>
        <p:nvSpPr>
          <p:cNvPr id="1126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CC3E707-8DBC-EC4F-B386-5F0DB731148B}" type="slidenum">
              <a:rPr lang="en-US" altLang="x-none" sz="12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x-none" sz="120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6060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ea typeface="ＭＳ Ｐゴシック" charset="-128"/>
              </a:rPr>
              <a:t>Escape Sequences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Char char="q"/>
            </a:pPr>
            <a:r>
              <a:rPr lang="en-GB" altLang="x-none" sz="2400" b="1" dirty="0">
                <a:ea typeface="ＭＳ Ｐゴシック" charset="-128"/>
              </a:rPr>
              <a:t>escape sequence</a:t>
            </a:r>
            <a:r>
              <a:rPr lang="en-GB" altLang="x-none" sz="2400" dirty="0">
                <a:ea typeface="ＭＳ Ｐゴシック" charset="-128"/>
              </a:rPr>
              <a:t>: A special sequence of characters used to represent certain special characters in a string.</a:t>
            </a:r>
            <a:br>
              <a:rPr lang="en-GB" altLang="x-none" sz="2400" dirty="0">
                <a:ea typeface="ＭＳ Ｐゴシック" charset="-128"/>
              </a:rPr>
            </a:br>
            <a:endParaRPr lang="en-GB" altLang="x-none" sz="700" dirty="0">
              <a:ea typeface="ＭＳ Ｐゴシック" charset="-128"/>
            </a:endParaRPr>
          </a:p>
          <a:p>
            <a:pPr lvl="1" eaLnBrk="1" hangingPunct="1">
              <a:spcBef>
                <a:spcPts val="500"/>
              </a:spcBef>
              <a:buFont typeface="ZapfDingbats" charset="0"/>
              <a:buNone/>
            </a:pPr>
            <a:r>
              <a:rPr lang="en-GB" altLang="x-none" sz="2000" dirty="0">
                <a:latin typeface="Courier New" charset="0"/>
                <a:ea typeface="ＭＳ Ｐゴシック" charset="-128"/>
              </a:rPr>
              <a:t>	\b   </a:t>
            </a:r>
            <a:r>
              <a:rPr lang="en-GB" altLang="x-none" sz="2000" dirty="0">
                <a:ea typeface="ＭＳ Ｐゴシック" charset="-128"/>
              </a:rPr>
              <a:t>backspace</a:t>
            </a:r>
            <a:endParaRPr lang="en-GB" altLang="x-none" sz="2000" dirty="0">
              <a:latin typeface="Courier New" charset="0"/>
              <a:ea typeface="ＭＳ Ｐゴシック" charset="-128"/>
            </a:endParaRPr>
          </a:p>
          <a:p>
            <a:pPr lvl="1" eaLnBrk="1" hangingPunct="1">
              <a:spcBef>
                <a:spcPts val="500"/>
              </a:spcBef>
              <a:buFont typeface="Wingdings 2" charset="2"/>
              <a:buNone/>
            </a:pPr>
            <a:r>
              <a:rPr lang="en-GB" altLang="x-none" sz="2000" dirty="0">
                <a:latin typeface="Courier New" charset="0"/>
                <a:ea typeface="ＭＳ Ｐゴシック" charset="-128"/>
              </a:rPr>
              <a:t>	\t   </a:t>
            </a:r>
            <a:r>
              <a:rPr lang="en-GB" altLang="x-none" sz="2000" dirty="0">
                <a:ea typeface="ＭＳ Ｐゴシック" charset="-128"/>
              </a:rPr>
              <a:t>tab character</a:t>
            </a:r>
          </a:p>
          <a:p>
            <a:pPr lvl="1" eaLnBrk="1" hangingPunct="1">
              <a:spcBef>
                <a:spcPts val="500"/>
              </a:spcBef>
              <a:buFont typeface="Wingdings 2" charset="2"/>
              <a:buNone/>
            </a:pPr>
            <a:r>
              <a:rPr lang="en-GB" altLang="x-none" sz="2000" dirty="0">
                <a:latin typeface="Courier New" charset="0"/>
                <a:ea typeface="ＭＳ Ｐゴシック" charset="-128"/>
              </a:rPr>
              <a:t>	\n   </a:t>
            </a:r>
            <a:r>
              <a:rPr lang="en-GB" altLang="x-none" sz="2000" dirty="0">
                <a:ea typeface="ＭＳ Ｐゴシック" charset="-128"/>
              </a:rPr>
              <a:t>new line character</a:t>
            </a:r>
          </a:p>
          <a:p>
            <a:pPr lvl="1" eaLnBrk="1" hangingPunct="1">
              <a:spcBef>
                <a:spcPts val="500"/>
              </a:spcBef>
              <a:buFont typeface="Wingdings 2" charset="2"/>
              <a:buNone/>
            </a:pPr>
            <a:r>
              <a:rPr lang="en-GB" altLang="x-none" sz="2000" dirty="0">
                <a:latin typeface="Courier New" charset="0"/>
                <a:ea typeface="ＭＳ Ｐゴシック" charset="-128"/>
              </a:rPr>
              <a:t>	\"   </a:t>
            </a:r>
            <a:r>
              <a:rPr lang="en-GB" altLang="x-none" sz="2000" dirty="0">
                <a:ea typeface="ＭＳ Ｐゴシック" charset="-128"/>
              </a:rPr>
              <a:t>quotation mark character</a:t>
            </a:r>
          </a:p>
          <a:p>
            <a:pPr lvl="1" eaLnBrk="1" hangingPunct="1">
              <a:spcBef>
                <a:spcPts val="500"/>
              </a:spcBef>
              <a:buFont typeface="Wingdings 2" charset="2"/>
              <a:buNone/>
            </a:pPr>
            <a:r>
              <a:rPr lang="en-GB" altLang="x-none" sz="2000" dirty="0">
                <a:latin typeface="Courier New" charset="0"/>
                <a:ea typeface="ＭＳ Ｐゴシック" charset="-128"/>
              </a:rPr>
              <a:t>	\\   </a:t>
            </a:r>
            <a:r>
              <a:rPr lang="en-GB" altLang="x-none" sz="2000" dirty="0">
                <a:ea typeface="ＭＳ Ｐゴシック" charset="-128"/>
              </a:rPr>
              <a:t>backslash character</a:t>
            </a:r>
          </a:p>
          <a:p>
            <a:pPr lvl="1" eaLnBrk="1" hangingPunct="1">
              <a:spcBef>
                <a:spcPts val="500"/>
              </a:spcBef>
            </a:pPr>
            <a:endParaRPr lang="en-GB" altLang="x-none" sz="2000" dirty="0">
              <a:ea typeface="ＭＳ Ｐゴシック" charset="-128"/>
            </a:endParaRPr>
          </a:p>
          <a:p>
            <a:pPr lvl="1" eaLnBrk="1" hangingPunct="1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GB" altLang="x-none" sz="2000" dirty="0">
                <a:ea typeface="ＭＳ Ｐゴシック" charset="-128"/>
              </a:rPr>
              <a:t>Example:</a:t>
            </a:r>
            <a:br>
              <a:rPr lang="en-GB" altLang="x-none" sz="2000" dirty="0">
                <a:ea typeface="ＭＳ Ｐゴシック" charset="-128"/>
              </a:rPr>
            </a:br>
            <a:r>
              <a:rPr lang="en-GB" altLang="x-none" sz="1600" dirty="0" err="1">
                <a:latin typeface="Courier New" charset="0"/>
                <a:ea typeface="ＭＳ Ｐゴシック" charset="-128"/>
              </a:rPr>
              <a:t>System.out.println</a:t>
            </a:r>
            <a:r>
              <a:rPr lang="en-GB" altLang="x-none" sz="1600" dirty="0">
                <a:latin typeface="Courier New" charset="0"/>
                <a:ea typeface="ＭＳ Ｐゴシック" charset="-128"/>
              </a:rPr>
              <a:t>("</a:t>
            </a:r>
            <a:r>
              <a:rPr lang="en-GB" altLang="x-none" sz="1600" b="1" dirty="0">
                <a:latin typeface="Courier New" charset="0"/>
                <a:ea typeface="ＭＳ Ｐゴシック" charset="-128"/>
              </a:rPr>
              <a:t>\\</a:t>
            </a:r>
            <a:r>
              <a:rPr lang="en-GB" altLang="x-none" sz="1600" dirty="0">
                <a:latin typeface="Courier New" charset="0"/>
                <a:ea typeface="ＭＳ Ｐゴシック" charset="-128"/>
              </a:rPr>
              <a:t>hello</a:t>
            </a:r>
            <a:r>
              <a:rPr lang="en-GB" altLang="x-none" sz="1600" b="1" dirty="0">
                <a:latin typeface="Courier New" charset="0"/>
                <a:ea typeface="ＭＳ Ｐゴシック" charset="-128"/>
              </a:rPr>
              <a:t>\</a:t>
            </a:r>
            <a:r>
              <a:rPr lang="en-GB" altLang="x-none" sz="1600" b="1" dirty="0" err="1">
                <a:latin typeface="Courier New" charset="0"/>
                <a:ea typeface="ＭＳ Ｐゴシック" charset="-128"/>
              </a:rPr>
              <a:t>n</a:t>
            </a:r>
            <a:r>
              <a:rPr lang="en-GB" altLang="x-none" sz="1600" dirty="0" err="1">
                <a:latin typeface="Courier New" charset="0"/>
                <a:ea typeface="ＭＳ Ｐゴシック" charset="-128"/>
              </a:rPr>
              <a:t>how</a:t>
            </a:r>
            <a:r>
              <a:rPr lang="en-GB" altLang="x-none" sz="1600" b="1" dirty="0">
                <a:latin typeface="Courier New" charset="0"/>
                <a:ea typeface="ＭＳ Ｐゴシック" charset="-128"/>
              </a:rPr>
              <a:t>\t</a:t>
            </a:r>
            <a:r>
              <a:rPr lang="en-GB" altLang="x-none" sz="1600" dirty="0">
                <a:latin typeface="Courier New" charset="0"/>
                <a:ea typeface="ＭＳ Ｐゴシック" charset="-128"/>
              </a:rPr>
              <a:t>are </a:t>
            </a:r>
            <a:r>
              <a:rPr lang="en-GB" altLang="x-none" sz="1600" b="1" dirty="0">
                <a:latin typeface="Courier New" charset="0"/>
                <a:ea typeface="ＭＳ Ｐゴシック" charset="-128"/>
              </a:rPr>
              <a:t>\"</a:t>
            </a:r>
            <a:r>
              <a:rPr lang="en-GB" altLang="x-none" sz="1600" dirty="0">
                <a:latin typeface="Courier New" charset="0"/>
                <a:ea typeface="ＭＳ Ｐゴシック" charset="-128"/>
              </a:rPr>
              <a:t>you</a:t>
            </a:r>
            <a:r>
              <a:rPr lang="en-GB" altLang="x-none" sz="1600" b="1" dirty="0">
                <a:latin typeface="Courier New" charset="0"/>
                <a:ea typeface="ＭＳ Ｐゴシック" charset="-128"/>
              </a:rPr>
              <a:t>\"</a:t>
            </a:r>
            <a:r>
              <a:rPr lang="en-GB" altLang="x-none" sz="1600" dirty="0">
                <a:latin typeface="Courier New" charset="0"/>
                <a:ea typeface="ＭＳ Ｐゴシック" charset="-128"/>
              </a:rPr>
              <a:t>?</a:t>
            </a:r>
            <a:r>
              <a:rPr lang="en-GB" altLang="x-none" sz="1600" b="1" dirty="0">
                <a:latin typeface="Courier New" charset="0"/>
                <a:ea typeface="ＭＳ Ｐゴシック" charset="-128"/>
              </a:rPr>
              <a:t>\\\\</a:t>
            </a:r>
            <a:r>
              <a:rPr lang="en-GB" altLang="x-none" sz="1600" dirty="0">
                <a:latin typeface="Courier New" charset="0"/>
                <a:ea typeface="ＭＳ Ｐゴシック" charset="-128"/>
              </a:rPr>
              <a:t>");</a:t>
            </a:r>
            <a:br>
              <a:rPr lang="en-GB" altLang="x-none" sz="1600" dirty="0">
                <a:latin typeface="Courier New" charset="0"/>
                <a:ea typeface="ＭＳ Ｐゴシック" charset="-128"/>
              </a:rPr>
            </a:br>
            <a:endParaRPr lang="en-GB" altLang="x-none" sz="700" dirty="0">
              <a:latin typeface="Courier New" charset="0"/>
              <a:ea typeface="ＭＳ Ｐゴシック" charset="-128"/>
            </a:endParaRPr>
          </a:p>
          <a:p>
            <a:pPr lvl="1" eaLnBrk="1" hangingPunct="1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GB" altLang="x-none" sz="2000" dirty="0">
                <a:ea typeface="ＭＳ Ｐゴシック" charset="-128"/>
              </a:rPr>
              <a:t>Output:</a:t>
            </a:r>
            <a:br>
              <a:rPr lang="en-GB" altLang="x-none" sz="2000" dirty="0">
                <a:ea typeface="ＭＳ Ｐゴシック" charset="-128"/>
              </a:rPr>
            </a:br>
            <a:r>
              <a:rPr lang="en-GB" altLang="x-none" sz="2000" dirty="0">
                <a:latin typeface="Courier New" charset="0"/>
                <a:ea typeface="ＭＳ Ｐゴシック" charset="-128"/>
              </a:rPr>
              <a:t>\hello</a:t>
            </a:r>
            <a:br>
              <a:rPr lang="en-GB" altLang="x-none" sz="2000" dirty="0">
                <a:latin typeface="Courier New" charset="0"/>
                <a:ea typeface="ＭＳ Ｐゴシック" charset="-128"/>
              </a:rPr>
            </a:br>
            <a:r>
              <a:rPr lang="en-GB" altLang="x-none" sz="2000" dirty="0">
                <a:latin typeface="Courier New" charset="0"/>
                <a:ea typeface="ＭＳ Ｐゴシック" charset="-128"/>
              </a:rPr>
              <a:t>how	are "you"?\\</a:t>
            </a:r>
            <a:endParaRPr lang="en-US" altLang="x-none" sz="2000" dirty="0">
              <a:latin typeface="Courier New" charset="0"/>
              <a:ea typeface="ＭＳ Ｐゴシック" charset="-128"/>
            </a:endParaRPr>
          </a:p>
        </p:txBody>
      </p:sp>
      <p:sp>
        <p:nvSpPr>
          <p:cNvPr id="1146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BF8AD33-8D1C-754C-9ADE-AD6C83C4C10C}" type="slidenum">
              <a:rPr lang="en-US" altLang="x-none" sz="12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x-none" sz="120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501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ea typeface="ＭＳ Ｐゴシック" charset="-128"/>
              </a:rPr>
              <a:t>Comment on syntax errors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Char char="q"/>
            </a:pPr>
            <a:r>
              <a:rPr lang="en-GB" altLang="x-none" sz="2400" b="1" dirty="0">
                <a:ea typeface="ＭＳ Ｐゴシック" charset="-128"/>
              </a:rPr>
              <a:t>A syntax/compile error</a:t>
            </a:r>
            <a:r>
              <a:rPr lang="en-GB" altLang="x-none" sz="2400" dirty="0">
                <a:ea typeface="ＭＳ Ｐゴシック" charset="-128"/>
              </a:rPr>
              <a:t>: A problem in the structure of a program that causes the compiler to fail, e.g., </a:t>
            </a:r>
          </a:p>
          <a:p>
            <a:pPr lvl="1" eaLnBrk="1" hangingPunct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x-none" sz="2000" dirty="0">
                <a:ea typeface="ＭＳ Ｐゴシック" charset="-128"/>
              </a:rPr>
              <a:t>Missing semicolon</a:t>
            </a:r>
          </a:p>
          <a:p>
            <a:pPr lvl="1" eaLnBrk="1" hangingPunct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x-none" sz="2000" dirty="0">
                <a:ea typeface="ＭＳ Ｐゴシック" charset="-128"/>
              </a:rPr>
              <a:t>Too many or too few </a:t>
            </a:r>
            <a:r>
              <a:rPr lang="en-GB" altLang="x-none" sz="2000" dirty="0">
                <a:latin typeface="Courier New" charset="0"/>
                <a:ea typeface="ＭＳ Ｐゴシック" charset="-128"/>
              </a:rPr>
              <a:t>{</a:t>
            </a:r>
            <a:r>
              <a:rPr lang="en-GB" altLang="x-none" sz="2000" dirty="0">
                <a:ea typeface="ＭＳ Ｐゴシック" charset="-128"/>
              </a:rPr>
              <a:t> </a:t>
            </a:r>
            <a:r>
              <a:rPr lang="en-GB" altLang="x-none" sz="2000" dirty="0">
                <a:latin typeface="Courier New" charset="0"/>
                <a:ea typeface="ＭＳ Ｐゴシック" charset="-128"/>
              </a:rPr>
              <a:t>}</a:t>
            </a:r>
            <a:r>
              <a:rPr lang="en-GB" altLang="x-none" sz="2000" dirty="0">
                <a:ea typeface="ＭＳ Ｐゴシック" charset="-128"/>
              </a:rPr>
              <a:t> braces</a:t>
            </a:r>
          </a:p>
          <a:p>
            <a:pPr lvl="1" eaLnBrk="1" hangingPunct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x-none" sz="2000" dirty="0">
                <a:ea typeface="ＭＳ Ｐゴシック" charset="-128"/>
              </a:rPr>
              <a:t>Class and file names do not match</a:t>
            </a:r>
          </a:p>
          <a:p>
            <a:pPr lvl="1" eaLnBrk="1" hangingPunct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GB" altLang="x-none" sz="2000" dirty="0">
                <a:ea typeface="ＭＳ Ｐゴシック" charset="-128"/>
              </a:rPr>
              <a:t>…</a:t>
            </a:r>
            <a:endParaRPr lang="en-US" altLang="x-none" dirty="0">
              <a:ea typeface="ＭＳ Ｐゴシック" charset="-128"/>
            </a:endParaRPr>
          </a:p>
          <a:p>
            <a:pPr eaLnBrk="1" hangingPunct="1">
              <a:buFont typeface="Wingdings" pitchFamily="2" charset="2"/>
              <a:buChar char="q"/>
            </a:pPr>
            <a:r>
              <a:rPr lang="en-US" altLang="x-none" sz="2400" dirty="0">
                <a:ea typeface="ＭＳ Ｐゴシック" charset="-128"/>
              </a:rPr>
              <a:t>Compilers can</a:t>
            </a:r>
            <a:r>
              <a:rPr lang="ja-JP" altLang="en-US" sz="2400" dirty="0">
                <a:ea typeface="ＭＳ Ｐゴシック" charset="-128"/>
              </a:rPr>
              <a:t>’</a:t>
            </a:r>
            <a:r>
              <a:rPr lang="en-US" altLang="ja-JP" sz="2400" dirty="0">
                <a:ea typeface="ＭＳ Ｐゴシック" charset="-128"/>
              </a:rPr>
              <a:t>t (DO not) read minds.</a:t>
            </a:r>
          </a:p>
          <a:p>
            <a:pPr eaLnBrk="1" hangingPunct="1">
              <a:buFont typeface="Wingdings" pitchFamily="2" charset="2"/>
              <a:buChar char="q"/>
            </a:pPr>
            <a:r>
              <a:rPr lang="en-US" altLang="x-none" sz="2400" dirty="0">
                <a:ea typeface="ＭＳ Ｐゴシック" charset="-128"/>
              </a:rPr>
              <a:t>Compilers don</a:t>
            </a:r>
            <a:r>
              <a:rPr lang="ja-JP" altLang="en-US" sz="2400" dirty="0">
                <a:ea typeface="ＭＳ Ｐゴシック" charset="-128"/>
              </a:rPr>
              <a:t>’</a:t>
            </a:r>
            <a:r>
              <a:rPr lang="en-US" altLang="ja-JP" sz="2400" dirty="0">
                <a:ea typeface="ＭＳ Ｐゴシック" charset="-128"/>
              </a:rPr>
              <a:t>t make mistakes.</a:t>
            </a:r>
          </a:p>
          <a:p>
            <a:pPr eaLnBrk="1" hangingPunct="1">
              <a:buFont typeface="Wingdings" pitchFamily="2" charset="2"/>
              <a:buChar char="q"/>
            </a:pPr>
            <a:r>
              <a:rPr lang="en-US" altLang="x-none" sz="2400" dirty="0">
                <a:ea typeface="ＭＳ Ｐゴシック" charset="-128"/>
              </a:rPr>
              <a:t>If the program is not doing what you want, do NOT blame the computer---it’</a:t>
            </a:r>
            <a:r>
              <a:rPr lang="en-US" altLang="ja-JP" sz="2400" dirty="0">
                <a:ea typeface="ＭＳ Ｐゴシック" charset="-128"/>
              </a:rPr>
              <a:t>s </a:t>
            </a:r>
            <a:r>
              <a:rPr lang="en-US" altLang="ja-JP" sz="2400" b="1" dirty="0">
                <a:ea typeface="ＭＳ Ｐゴシック" charset="-128"/>
              </a:rPr>
              <a:t>YOU</a:t>
            </a:r>
            <a:r>
              <a:rPr lang="en-US" altLang="ja-JP" sz="2400" dirty="0">
                <a:ea typeface="ＭＳ Ｐゴシック" charset="-128"/>
              </a:rPr>
              <a:t> who made a mistake.</a:t>
            </a:r>
          </a:p>
        </p:txBody>
      </p:sp>
      <p:sp>
        <p:nvSpPr>
          <p:cNvPr id="115715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3242780-F296-9D4E-B3B6-A1CB7C9848CF}" type="slidenum">
              <a:rPr lang="en-US" altLang="x-none" sz="12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x-none" sz="120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38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7EED46B-C8BA-E942-89AC-B69FF2AE7207}" type="slidenum">
              <a:rPr lang="en-US" altLang="x-none" sz="1400">
                <a:solidFill>
                  <a:srgbClr val="000000"/>
                </a:solidFill>
              </a:rPr>
              <a:pPr/>
              <a:t>34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47650"/>
            <a:ext cx="7772400" cy="857250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Socket Programming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1533525"/>
            <a:ext cx="3962400" cy="4905375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x-none" sz="3200" dirty="0">
                <a:solidFill>
                  <a:srgbClr val="FF0000"/>
                </a:solidFill>
                <a:ea typeface="ＭＳ Ｐゴシック" charset="-128"/>
              </a:rPr>
              <a:t>Socket API</a:t>
            </a:r>
            <a:endParaRPr lang="en-US" altLang="x-none" sz="3200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introduced in BSD4.1 UNIX, 1981</a:t>
            </a:r>
            <a:br>
              <a:rPr lang="en-US" altLang="x-none" dirty="0">
                <a:ea typeface="ＭＳ Ｐゴシック" charset="-128"/>
              </a:rPr>
            </a:br>
            <a:endParaRPr lang="en-US" altLang="x-none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Two types of sockets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connectionless (UDP)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connection-oriented (TCP)</a:t>
            </a:r>
          </a:p>
        </p:txBody>
      </p:sp>
      <p:grpSp>
        <p:nvGrpSpPr>
          <p:cNvPr id="65540" name="Group 10"/>
          <p:cNvGrpSpPr>
            <a:grpSpLocks/>
          </p:cNvGrpSpPr>
          <p:nvPr/>
        </p:nvGrpSpPr>
        <p:grpSpPr bwMode="auto">
          <a:xfrm>
            <a:off x="5248275" y="2314575"/>
            <a:ext cx="3338513" cy="3714750"/>
            <a:chOff x="3198" y="1248"/>
            <a:chExt cx="2103" cy="2340"/>
          </a:xfrm>
        </p:grpSpPr>
        <p:sp>
          <p:nvSpPr>
            <p:cNvPr id="49158" name="Text Box 4"/>
            <p:cNvSpPr txBox="1">
              <a:spLocks noChangeArrowheads="1"/>
            </p:cNvSpPr>
            <p:nvPr/>
          </p:nvSpPr>
          <p:spPr bwMode="auto">
            <a:xfrm>
              <a:off x="3223" y="1767"/>
              <a:ext cx="2078" cy="1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an interface (a </a:t>
              </a:r>
              <a:r>
                <a:rPr lang="ja-JP" altLang="en-US" sz="2000">
                  <a:solidFill>
                    <a:srgbClr val="000000"/>
                  </a:solidFill>
                  <a:latin typeface="Comic Sans MS" charset="0"/>
                </a:rPr>
                <a:t>“</a:t>
              </a:r>
              <a:r>
                <a:rPr lang="en-US" altLang="ja-JP" sz="2000">
                  <a:solidFill>
                    <a:srgbClr val="000000"/>
                  </a:solidFill>
                  <a:latin typeface="Comic Sans MS" charset="0"/>
                </a:rPr>
                <a:t>door</a:t>
              </a:r>
              <a:r>
                <a:rPr lang="ja-JP" altLang="en-US" sz="2000">
                  <a:solidFill>
                    <a:srgbClr val="000000"/>
                  </a:solidFill>
                  <a:latin typeface="Comic Sans MS" charset="0"/>
                </a:rPr>
                <a:t>”</a:t>
              </a:r>
              <a:r>
                <a:rPr lang="en-US" altLang="ja-JP" sz="2000">
                  <a:solidFill>
                    <a:srgbClr val="000000"/>
                  </a:solidFill>
                  <a:latin typeface="Comic Sans MS" charset="0"/>
                </a:rPr>
                <a:t>) into which one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application process can </a:t>
              </a:r>
              <a:r>
                <a:rPr lang="en-US" altLang="x-none" sz="2000">
                  <a:solidFill>
                    <a:srgbClr val="FF0000"/>
                  </a:solidFill>
                  <a:latin typeface="Comic Sans MS" charset="0"/>
                </a:rPr>
                <a:t>both send and </a:t>
              </a:r>
            </a:p>
            <a:p>
              <a:r>
                <a:rPr lang="en-US" altLang="x-none" sz="2000">
                  <a:solidFill>
                    <a:srgbClr val="FF0000"/>
                  </a:solidFill>
                  <a:latin typeface="Comic Sans MS" charset="0"/>
                </a:rPr>
                <a:t>receive</a:t>
              </a:r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 messages to/from another (remote or 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local) application process</a:t>
              </a:r>
              <a:endParaRPr lang="en-US" altLang="x-none" sz="2000">
                <a:solidFill>
                  <a:srgbClr val="000000"/>
                </a:solidFill>
              </a:endParaRPr>
            </a:p>
            <a:p>
              <a:endParaRPr lang="en-US" altLang="x-none">
                <a:solidFill>
                  <a:srgbClr val="000000"/>
                </a:solidFill>
              </a:endParaRPr>
            </a:p>
          </p:txBody>
        </p:sp>
        <p:sp>
          <p:nvSpPr>
            <p:cNvPr id="49159" name="Rectangle 5"/>
            <p:cNvSpPr>
              <a:spLocks noChangeArrowheads="1"/>
            </p:cNvSpPr>
            <p:nvPr/>
          </p:nvSpPr>
          <p:spPr bwMode="auto">
            <a:xfrm>
              <a:off x="3198" y="1392"/>
              <a:ext cx="2076" cy="2196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65543" name="Group 8"/>
            <p:cNvGrpSpPr>
              <a:grpSpLocks/>
            </p:cNvGrpSpPr>
            <p:nvPr/>
          </p:nvGrpSpPr>
          <p:grpSpPr bwMode="auto">
            <a:xfrm>
              <a:off x="3302" y="1248"/>
              <a:ext cx="708" cy="288"/>
              <a:chOff x="134" y="3906"/>
              <a:chExt cx="708" cy="288"/>
            </a:xfrm>
          </p:grpSpPr>
          <p:sp>
            <p:nvSpPr>
              <p:cNvPr id="49161" name="Rectangle 7"/>
              <p:cNvSpPr>
                <a:spLocks noChangeArrowheads="1"/>
              </p:cNvSpPr>
              <p:nvPr/>
            </p:nvSpPr>
            <p:spPr bwMode="auto">
              <a:xfrm>
                <a:off x="138" y="3924"/>
                <a:ext cx="678" cy="2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9162" name="Text Box 6"/>
              <p:cNvSpPr txBox="1">
                <a:spLocks noChangeArrowheads="1"/>
              </p:cNvSpPr>
              <p:nvPr/>
            </p:nvSpPr>
            <p:spPr bwMode="auto">
              <a:xfrm>
                <a:off x="134" y="3906"/>
                <a:ext cx="7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>
                    <a:solidFill>
                      <a:srgbClr val="3333CC"/>
                    </a:solidFill>
                  </a:rPr>
                  <a:t>socket</a:t>
                </a:r>
                <a:endParaRPr 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1659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85D3872-BDE9-5649-AC0D-6370B31B0748}" type="slidenum">
              <a:rPr lang="en-US" altLang="x-none" sz="1400"/>
              <a:pPr/>
              <a:t>35</a:t>
            </a:fld>
            <a:endParaRPr lang="en-US" altLang="x-none" sz="1400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Services Provided by </a:t>
            </a:r>
            <a:r>
              <a:rPr lang="en-US" altLang="zh-CN">
                <a:ea typeface="宋体" charset="-122"/>
              </a:rPr>
              <a:t>Transport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83100" y="1635125"/>
            <a:ext cx="3810000" cy="205105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x-none" sz="2400" dirty="0">
                <a:ea typeface="ＭＳ Ｐゴシック" charset="-128"/>
              </a:rPr>
              <a:t>Transmission control protocol</a:t>
            </a:r>
            <a:r>
              <a:rPr lang="en-US" altLang="zh-CN" sz="2400" dirty="0">
                <a:ea typeface="宋体" charset="-122"/>
              </a:rPr>
              <a:t> (TCP)</a:t>
            </a:r>
            <a:endParaRPr lang="en-US" altLang="x-none" sz="2400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multiplexing/demultiplexing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reliable data transfer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1600" dirty="0">
                <a:ea typeface="宋体" charset="-122"/>
              </a:rPr>
              <a:t>rate control: </a:t>
            </a:r>
            <a:r>
              <a:rPr lang="en-US" altLang="x-none" sz="1600" dirty="0">
                <a:ea typeface="ＭＳ Ｐゴシック" charset="-128"/>
              </a:rPr>
              <a:t>flow control</a:t>
            </a:r>
          </a:p>
          <a:p>
            <a:pPr lvl="1">
              <a:lnSpc>
                <a:spcPct val="90000"/>
              </a:lnSpc>
              <a:buFont typeface="ZapfDingbats" charset="0"/>
              <a:buNone/>
            </a:pPr>
            <a:r>
              <a:rPr lang="en-US" altLang="zh-CN" sz="1600" dirty="0">
                <a:ea typeface="宋体" charset="-122"/>
              </a:rPr>
              <a:t>and </a:t>
            </a:r>
            <a:r>
              <a:rPr lang="en-US" altLang="x-none" sz="1600" dirty="0">
                <a:ea typeface="ＭＳ Ｐゴシック" charset="-128"/>
              </a:rPr>
              <a:t>congestion control</a:t>
            </a:r>
            <a:endParaRPr lang="en-US" altLang="x-none" sz="2000" dirty="0">
              <a:ea typeface="ＭＳ Ｐゴシック" charset="-128"/>
            </a:endParaRPr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73100" y="1651000"/>
            <a:ext cx="3810000" cy="1809955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x-none" sz="2400" dirty="0">
                <a:ea typeface="ＭＳ Ｐゴシック" charset="-128"/>
              </a:rPr>
              <a:t>User data protocol</a:t>
            </a:r>
            <a:r>
              <a:rPr lang="en-US" altLang="zh-CN" sz="2400" dirty="0">
                <a:ea typeface="宋体" charset="-122"/>
              </a:rPr>
              <a:t> (UDP)</a:t>
            </a:r>
            <a:endParaRPr lang="en-US" altLang="x-none" sz="2400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multiplexing/demultiplexing</a:t>
            </a:r>
          </a:p>
        </p:txBody>
      </p:sp>
      <p:graphicFrame>
        <p:nvGraphicFramePr>
          <p:cNvPr id="67589" name="Object 6"/>
          <p:cNvGraphicFramePr>
            <a:graphicFrameLocks noChangeAspect="1"/>
          </p:cNvGraphicFramePr>
          <p:nvPr/>
        </p:nvGraphicFramePr>
        <p:xfrm>
          <a:off x="5295900" y="3925888"/>
          <a:ext cx="366713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55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6758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5900" y="3925888"/>
                        <a:ext cx="366713" cy="25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0" name="Text Box 7"/>
          <p:cNvSpPr txBox="1">
            <a:spLocks noChangeArrowheads="1"/>
          </p:cNvSpPr>
          <p:nvPr/>
        </p:nvSpPr>
        <p:spPr bwMode="auto">
          <a:xfrm>
            <a:off x="5067300" y="3633788"/>
            <a:ext cx="849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latin typeface="Comic Sans MS" charset="0"/>
              </a:rPr>
              <a:t>Host A</a:t>
            </a:r>
            <a:endParaRPr lang="en-US" altLang="x-none" sz="1000"/>
          </a:p>
        </p:txBody>
      </p:sp>
      <p:sp>
        <p:nvSpPr>
          <p:cNvPr id="67591" name="Line 8"/>
          <p:cNvSpPr>
            <a:spLocks noChangeShapeType="1"/>
          </p:cNvSpPr>
          <p:nvPr/>
        </p:nvSpPr>
        <p:spPr bwMode="auto">
          <a:xfrm>
            <a:off x="5607050" y="4375150"/>
            <a:ext cx="1911350" cy="3873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2" name="Text Box 9"/>
          <p:cNvSpPr txBox="1">
            <a:spLocks noChangeArrowheads="1"/>
          </p:cNvSpPr>
          <p:nvPr/>
        </p:nvSpPr>
        <p:spPr bwMode="auto">
          <a:xfrm rot="706751">
            <a:off x="6316663" y="4311650"/>
            <a:ext cx="5794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400"/>
              <a:t>Hello</a:t>
            </a:r>
          </a:p>
        </p:txBody>
      </p:sp>
      <p:graphicFrame>
        <p:nvGraphicFramePr>
          <p:cNvPr id="67593" name="Object 10"/>
          <p:cNvGraphicFramePr>
            <a:graphicFrameLocks noChangeAspect="1"/>
          </p:cNvGraphicFramePr>
          <p:nvPr/>
        </p:nvGraphicFramePr>
        <p:xfrm>
          <a:off x="7300913" y="3932238"/>
          <a:ext cx="366712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56" name="Clip" r:id="rId6" imgW="1307079" imgH="1083682" progId="MS_ClipArt_Gallery.2">
                  <p:embed/>
                </p:oleObj>
              </mc:Choice>
              <mc:Fallback>
                <p:oleObj name="Clip" r:id="rId6" imgW="1307079" imgH="1083682" progId="MS_ClipArt_Gallery.2">
                  <p:embed/>
                  <p:pic>
                    <p:nvPicPr>
                      <p:cNvPr id="67593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0913" y="3932238"/>
                        <a:ext cx="366712" cy="25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4" name="Text Box 11"/>
          <p:cNvSpPr txBox="1">
            <a:spLocks noChangeArrowheads="1"/>
          </p:cNvSpPr>
          <p:nvPr/>
        </p:nvSpPr>
        <p:spPr bwMode="auto">
          <a:xfrm>
            <a:off x="7083425" y="3581400"/>
            <a:ext cx="828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latin typeface="Comic Sans MS" charset="0"/>
              </a:rPr>
              <a:t>Host B</a:t>
            </a:r>
            <a:endParaRPr lang="en-US" altLang="x-none" sz="1000"/>
          </a:p>
        </p:txBody>
      </p:sp>
      <p:sp>
        <p:nvSpPr>
          <p:cNvPr id="67595" name="Line 12"/>
          <p:cNvSpPr>
            <a:spLocks noChangeShapeType="1"/>
          </p:cNvSpPr>
          <p:nvPr/>
        </p:nvSpPr>
        <p:spPr bwMode="auto">
          <a:xfrm>
            <a:off x="7518400" y="4214813"/>
            <a:ext cx="9525" cy="25034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6" name="Line 13"/>
          <p:cNvSpPr>
            <a:spLocks noChangeShapeType="1"/>
          </p:cNvSpPr>
          <p:nvPr/>
        </p:nvSpPr>
        <p:spPr bwMode="auto">
          <a:xfrm flipH="1">
            <a:off x="5622925" y="4887913"/>
            <a:ext cx="1881188" cy="49371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7" name="Text Box 14"/>
          <p:cNvSpPr txBox="1">
            <a:spLocks noChangeArrowheads="1"/>
          </p:cNvSpPr>
          <p:nvPr/>
        </p:nvSpPr>
        <p:spPr bwMode="auto">
          <a:xfrm rot="-1080000">
            <a:off x="5553075" y="4835525"/>
            <a:ext cx="2060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latin typeface="Arial" charset="0"/>
              </a:rPr>
              <a:t>I am ready</a:t>
            </a:r>
            <a:endParaRPr lang="en-US" altLang="x-none" sz="1200"/>
          </a:p>
        </p:txBody>
      </p:sp>
      <p:sp>
        <p:nvSpPr>
          <p:cNvPr id="67598" name="Line 15"/>
          <p:cNvSpPr>
            <a:spLocks noChangeShapeType="1"/>
          </p:cNvSpPr>
          <p:nvPr/>
        </p:nvSpPr>
        <p:spPr bwMode="auto">
          <a:xfrm>
            <a:off x="5600700" y="4314825"/>
            <a:ext cx="7938" cy="23510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9" name="Line 16"/>
          <p:cNvSpPr>
            <a:spLocks noChangeShapeType="1"/>
          </p:cNvSpPr>
          <p:nvPr/>
        </p:nvSpPr>
        <p:spPr bwMode="auto">
          <a:xfrm>
            <a:off x="5630863" y="5603875"/>
            <a:ext cx="1912937" cy="3873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00" name="Text Box 17"/>
          <p:cNvSpPr txBox="1">
            <a:spLocks noChangeArrowheads="1"/>
          </p:cNvSpPr>
          <p:nvPr/>
        </p:nvSpPr>
        <p:spPr bwMode="auto">
          <a:xfrm rot="706751">
            <a:off x="6302375" y="5551488"/>
            <a:ext cx="6588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400">
                <a:latin typeface="Arial" charset="0"/>
              </a:rPr>
              <a:t>DATA</a:t>
            </a:r>
            <a:endParaRPr lang="en-US" altLang="x-none" sz="1000"/>
          </a:p>
        </p:txBody>
      </p:sp>
      <p:sp>
        <p:nvSpPr>
          <p:cNvPr id="67601" name="Line 18"/>
          <p:cNvSpPr>
            <a:spLocks noChangeShapeType="1"/>
          </p:cNvSpPr>
          <p:nvPr/>
        </p:nvSpPr>
        <p:spPr bwMode="auto">
          <a:xfrm flipH="1">
            <a:off x="5641975" y="6107113"/>
            <a:ext cx="1881188" cy="49371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02" name="Text Box 19"/>
          <p:cNvSpPr txBox="1">
            <a:spLocks noChangeArrowheads="1"/>
          </p:cNvSpPr>
          <p:nvPr/>
        </p:nvSpPr>
        <p:spPr bwMode="auto">
          <a:xfrm rot="-1080000">
            <a:off x="5572125" y="6054725"/>
            <a:ext cx="2060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latin typeface="Arial" charset="0"/>
              </a:rPr>
              <a:t>ACK</a:t>
            </a:r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3022242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21FF57F-EB69-1343-93CE-E126AA971CE4}" type="slidenum">
              <a:rPr lang="en-US" altLang="x-none" sz="1400">
                <a:solidFill>
                  <a:srgbClr val="000000"/>
                </a:solidFill>
              </a:rPr>
              <a:pPr/>
              <a:t>36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Big Picture: Socket</a:t>
            </a:r>
            <a:endParaRPr lang="en-US" altLang="x-none">
              <a:ea typeface="ＭＳ Ｐゴシック" charset="-128"/>
            </a:endParaRPr>
          </a:p>
        </p:txBody>
      </p:sp>
      <p:graphicFrame>
        <p:nvGraphicFramePr>
          <p:cNvPr id="69635" name="Object 2"/>
          <p:cNvGraphicFramePr>
            <a:graphicFrameLocks noGrp="1" noChangeAspect="1"/>
          </p:cNvGraphicFramePr>
          <p:nvPr>
            <p:ph type="body" idx="1"/>
          </p:nvPr>
        </p:nvGraphicFramePr>
        <p:xfrm>
          <a:off x="515938" y="1601788"/>
          <a:ext cx="8351837" cy="3894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42" name="Photo Editor Photo" r:id="rId4" imgW="13460704" imgH="6276190" progId="MSPhotoEd.3">
                  <p:embed/>
                </p:oleObj>
              </mc:Choice>
              <mc:Fallback>
                <p:oleObj name="Photo Editor Photo" r:id="rId4" imgW="13460704" imgH="6276190" progId="MSPhotoEd.3">
                  <p:embed/>
                  <p:pic>
                    <p:nvPicPr>
                      <p:cNvPr id="6963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8" y="1601788"/>
                        <a:ext cx="8351837" cy="3894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2087563" y="4432300"/>
            <a:ext cx="1079500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CN" sz="1800">
                <a:solidFill>
                  <a:srgbClr val="000000"/>
                </a:solidFill>
                <a:latin typeface="Comic Sans MS" charset="0"/>
                <a:ea typeface="宋体" charset="0"/>
                <a:cs typeface="宋体" charset="0"/>
              </a:rPr>
              <a:t>buffers,</a:t>
            </a:r>
          </a:p>
          <a:p>
            <a:pPr>
              <a:defRPr/>
            </a:pPr>
            <a:r>
              <a:rPr lang="en-US" altLang="zh-CN" sz="1800">
                <a:solidFill>
                  <a:srgbClr val="000000"/>
                </a:solidFill>
                <a:latin typeface="Comic Sans MS" charset="0"/>
                <a:ea typeface="宋体" charset="0"/>
                <a:cs typeface="宋体" charset="0"/>
              </a:rPr>
              <a:t>states</a:t>
            </a: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6216650" y="4438650"/>
            <a:ext cx="1079500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CN" sz="1800">
                <a:solidFill>
                  <a:srgbClr val="000000"/>
                </a:solidFill>
                <a:latin typeface="Comic Sans MS" charset="0"/>
                <a:ea typeface="宋体" charset="0"/>
                <a:cs typeface="宋体" charset="0"/>
              </a:rPr>
              <a:t>buffers,</a:t>
            </a:r>
          </a:p>
          <a:p>
            <a:pPr>
              <a:defRPr/>
            </a:pPr>
            <a:r>
              <a:rPr lang="en-US" altLang="zh-CN" sz="1800">
                <a:solidFill>
                  <a:srgbClr val="000000"/>
                </a:solidFill>
                <a:latin typeface="Comic Sans MS" charset="0"/>
                <a:ea typeface="宋体" charset="0"/>
                <a:cs typeface="宋体" charset="0"/>
              </a:rPr>
              <a:t>states</a:t>
            </a: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441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Outline	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ＭＳ Ｐゴシック" charset="-128"/>
              </a:rPr>
              <a:t>Admin.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and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r</a:t>
            </a:r>
            <a:r>
              <a:rPr lang="en-US" altLang="x-none" dirty="0">
                <a:ea typeface="ＭＳ Ｐゴシック" charset="-128"/>
              </a:rPr>
              <a:t>ecap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Basic network application programming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x-none" dirty="0">
                <a:ea typeface="ＭＳ Ｐゴシック" charset="-128"/>
              </a:rPr>
              <a:t>Overview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x-none" i="1" dirty="0">
                <a:solidFill>
                  <a:srgbClr val="C00000"/>
                </a:solidFill>
                <a:ea typeface="ＭＳ Ｐゴシック" charset="-128"/>
              </a:rPr>
              <a:t>UDP (Datagram Socket)</a:t>
            </a:r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4C63D6C-522A-8D4B-99A1-210109E9DA61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37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34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4D8628F-DD6E-134F-85B1-90E4E9B0D83C}" type="slidenum">
              <a:rPr lang="en-US" altLang="x-none" sz="1400">
                <a:solidFill>
                  <a:srgbClr val="000000"/>
                </a:solidFill>
              </a:rPr>
              <a:pPr/>
              <a:t>38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547688" y="361950"/>
            <a:ext cx="8255000" cy="881063"/>
          </a:xfrm>
        </p:spPr>
        <p:txBody>
          <a:bodyPr/>
          <a:lstStyle/>
          <a:p>
            <a:pPr>
              <a:defRPr/>
            </a:pPr>
            <a:r>
              <a:rPr lang="en-US" altLang="zh-CN" dirty="0" err="1">
                <a:latin typeface="Courier New" charset="0"/>
                <a:ea typeface="宋体" charset="0"/>
                <a:cs typeface="宋体" charset="0"/>
              </a:rPr>
              <a:t>DatagramSocket</a:t>
            </a:r>
            <a:r>
              <a:rPr lang="en-US" altLang="zh-CN" dirty="0">
                <a:latin typeface="Courier New" charset="0"/>
                <a:ea typeface="宋体" charset="0"/>
                <a:cs typeface="宋体" charset="0"/>
              </a:rPr>
              <a:t>(Java) </a:t>
            </a:r>
            <a:r>
              <a:rPr lang="en-US" altLang="zh-CN" dirty="0">
                <a:latin typeface="+mn-lt"/>
                <a:ea typeface="宋体" charset="0"/>
                <a:cs typeface="宋体" charset="0"/>
              </a:rPr>
              <a:t>(Basic)</a:t>
            </a:r>
            <a:endParaRPr lang="en-US" dirty="0">
              <a:latin typeface="+mn-lt"/>
            </a:endParaRP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21663" cy="5026025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 err="1">
                <a:ea typeface="ＭＳ Ｐゴシック" charset="-128"/>
              </a:rPr>
              <a:t>DatagramSocket</a:t>
            </a:r>
            <a:r>
              <a:rPr lang="en-US" altLang="x-none" sz="1600" dirty="0">
                <a:ea typeface="ＭＳ Ｐゴシック" charset="-128"/>
              </a:rPr>
              <a:t>()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ZapfDingbats" charset="0"/>
              <a:buNone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onstructs a datagram socket and binds it to any available port on the local host </a:t>
            </a: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 err="1">
                <a:ea typeface="ＭＳ Ｐゴシック" charset="-128"/>
              </a:rPr>
              <a:t>DatagramSocket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 </a:t>
            </a:r>
            <a:r>
              <a:rPr lang="en-US" altLang="x-none" sz="1600" dirty="0" err="1">
                <a:ea typeface="ＭＳ Ｐゴシック" charset="-128"/>
              </a:rPr>
              <a:t>lport</a:t>
            </a:r>
            <a:r>
              <a:rPr lang="en-US" altLang="x-none" sz="1600" dirty="0">
                <a:ea typeface="ＭＳ Ｐゴシック" charset="-128"/>
              </a:rPr>
              <a:t>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ZapfDingbats" charset="0"/>
              <a:buNone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onstructs a datagram socket and binds it to the specified port on the local host machine. </a:t>
            </a: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ZapfDingbats" charset="0"/>
              <a:buNone/>
            </a:pPr>
            <a:endParaRPr lang="en-US" altLang="zh-CN" sz="16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 err="1">
                <a:ea typeface="宋体" charset="-122"/>
              </a:rPr>
              <a:t>DatagramPacket</a:t>
            </a:r>
            <a:r>
              <a:rPr lang="en-US" altLang="zh-CN" sz="1600" dirty="0">
                <a:ea typeface="宋体" charset="-122"/>
              </a:rPr>
              <a:t>(byte[] </a:t>
            </a:r>
            <a:r>
              <a:rPr lang="en-US" altLang="zh-CN" sz="1600" dirty="0" err="1">
                <a:ea typeface="宋体" charset="-122"/>
              </a:rPr>
              <a:t>buf</a:t>
            </a:r>
            <a:r>
              <a:rPr lang="en-US" altLang="zh-CN" sz="1600" dirty="0">
                <a:ea typeface="宋体" charset="-122"/>
              </a:rPr>
              <a:t>, 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length) </a:t>
            </a:r>
          </a:p>
          <a:p>
            <a:pPr lvl="1">
              <a:lnSpc>
                <a:spcPct val="80000"/>
              </a:lnSpc>
              <a:buFont typeface="ZapfDingbats" charset="0"/>
              <a:buNone/>
            </a:pPr>
            <a:r>
              <a:rPr lang="en-US" altLang="zh-CN" sz="1400" dirty="0">
                <a:ea typeface="宋体" charset="-122"/>
              </a:rPr>
              <a:t>constructs a </a:t>
            </a:r>
            <a:r>
              <a:rPr lang="en-US" altLang="zh-CN" sz="1400" dirty="0" err="1">
                <a:ea typeface="宋体" charset="-122"/>
              </a:rPr>
              <a:t>DatagramPacket</a:t>
            </a:r>
            <a:r>
              <a:rPr lang="en-US" altLang="zh-CN" sz="1400" dirty="0">
                <a:ea typeface="宋体" charset="-122"/>
              </a:rPr>
              <a:t> for receiving packets of length length.</a:t>
            </a: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 err="1">
                <a:ea typeface="宋体" charset="-122"/>
              </a:rPr>
              <a:t>DatagramPacket</a:t>
            </a:r>
            <a:r>
              <a:rPr lang="en-US" altLang="zh-CN" sz="1600" dirty="0">
                <a:ea typeface="宋体" charset="-122"/>
              </a:rPr>
              <a:t>(byte[] </a:t>
            </a:r>
            <a:r>
              <a:rPr lang="en-US" altLang="zh-CN" sz="1600" dirty="0" err="1">
                <a:ea typeface="宋体" charset="-122"/>
              </a:rPr>
              <a:t>buf</a:t>
            </a:r>
            <a:r>
              <a:rPr lang="en-US" altLang="zh-CN" sz="1600" dirty="0">
                <a:ea typeface="宋体" charset="-122"/>
              </a:rPr>
              <a:t>, 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length, </a:t>
            </a:r>
            <a:r>
              <a:rPr lang="en-US" altLang="zh-CN" sz="1600" dirty="0" err="1">
                <a:ea typeface="宋体" charset="-122"/>
              </a:rPr>
              <a:t>InetAddress</a:t>
            </a:r>
            <a:r>
              <a:rPr lang="en-US" altLang="zh-CN" sz="1600" dirty="0">
                <a:ea typeface="宋体" charset="-122"/>
              </a:rPr>
              <a:t> address, 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port) </a:t>
            </a:r>
          </a:p>
          <a:p>
            <a:pPr lvl="1">
              <a:lnSpc>
                <a:spcPct val="80000"/>
              </a:lnSpc>
              <a:buFont typeface="ZapfDingbats" charset="0"/>
              <a:buNone/>
            </a:pPr>
            <a:r>
              <a:rPr lang="en-US" altLang="zh-CN" sz="1400" dirty="0">
                <a:ea typeface="宋体" charset="-122"/>
              </a:rPr>
              <a:t>constructs a datagram packet for sending packets of length length to the specified port number on the specified host.</a:t>
            </a:r>
          </a:p>
          <a:p>
            <a:pPr lvl="1">
              <a:lnSpc>
                <a:spcPct val="80000"/>
              </a:lnSpc>
              <a:buFont typeface="ZapfDingbats" charset="0"/>
              <a:buNone/>
            </a:pPr>
            <a:endParaRPr lang="en-US" altLang="zh-CN" sz="8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receive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DatagramPacket</a:t>
            </a:r>
            <a:r>
              <a:rPr lang="en-US" altLang="x-none" sz="1600" dirty="0">
                <a:ea typeface="ＭＳ Ｐゴシック" charset="-128"/>
              </a:rPr>
              <a:t> p)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ZapfDingbats" charset="0"/>
              <a:buNone/>
            </a:pPr>
            <a:r>
              <a:rPr lang="en-US" altLang="zh-CN" sz="1400" dirty="0">
                <a:ea typeface="宋体" charset="-122"/>
              </a:rPr>
              <a:t>r</a:t>
            </a:r>
            <a:r>
              <a:rPr lang="en-US" altLang="x-none" sz="1400" dirty="0">
                <a:ea typeface="ＭＳ Ｐゴシック" charset="-128"/>
              </a:rPr>
              <a:t>eceives a datagram packet from this socket. </a:t>
            </a: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send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DatagramPacket</a:t>
            </a:r>
            <a:r>
              <a:rPr lang="en-US" altLang="x-none" sz="1600" dirty="0">
                <a:ea typeface="ＭＳ Ｐゴシック" charset="-128"/>
              </a:rPr>
              <a:t> p)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ZapfDingbats" charset="0"/>
              <a:buNone/>
            </a:pPr>
            <a:r>
              <a:rPr lang="en-US" altLang="zh-CN" sz="1400" dirty="0">
                <a:ea typeface="宋体" charset="-122"/>
              </a:rPr>
              <a:t>s</a:t>
            </a:r>
            <a:r>
              <a:rPr lang="en-US" altLang="x-none" sz="1400" dirty="0">
                <a:ea typeface="ＭＳ Ｐゴシック" charset="-128"/>
              </a:rPr>
              <a:t>ends a datagram packet from this socket.</a:t>
            </a:r>
            <a:endParaRPr lang="en-US" altLang="zh-CN" sz="14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ZapfDingbats" charset="0"/>
              <a:buNone/>
            </a:pP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close</a:t>
            </a:r>
            <a:r>
              <a:rPr lang="en-US" altLang="x-none" sz="1600" dirty="0">
                <a:ea typeface="ＭＳ Ｐゴシック" charset="-128"/>
              </a:rPr>
              <a:t>()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ZapfDingbats" charset="0"/>
              <a:buNone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loses this datagram socket. </a:t>
            </a:r>
          </a:p>
        </p:txBody>
      </p:sp>
    </p:spTree>
    <p:extLst>
      <p:ext uri="{BB962C8B-B14F-4D97-AF65-F5344CB8AC3E}">
        <p14:creationId xmlns:p14="http://schemas.microsoft.com/office/powerpoint/2010/main" val="28762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800">
                <a:ea typeface="ＭＳ Ｐゴシック" charset="-128"/>
              </a:rPr>
              <a:t>Connectionless UDP: Big Picture (Java version)</a:t>
            </a:r>
          </a:p>
        </p:txBody>
      </p:sp>
      <p:sp>
        <p:nvSpPr>
          <p:cNvPr id="75778" name="Freeform 4"/>
          <p:cNvSpPr>
            <a:spLocks/>
          </p:cNvSpPr>
          <p:nvPr/>
        </p:nvSpPr>
        <p:spPr bwMode="auto">
          <a:xfrm>
            <a:off x="1290638" y="3371850"/>
            <a:ext cx="876300" cy="2528888"/>
          </a:xfrm>
          <a:custGeom>
            <a:avLst/>
            <a:gdLst>
              <a:gd name="T0" fmla="*/ 2147483647 w 492"/>
              <a:gd name="T1" fmla="*/ 2147483647 h 2112"/>
              <a:gd name="T2" fmla="*/ 2147483647 w 492"/>
              <a:gd name="T3" fmla="*/ 2147483647 h 2112"/>
              <a:gd name="T4" fmla="*/ 0 w 492"/>
              <a:gd name="T5" fmla="*/ 2147483647 h 2112"/>
              <a:gd name="T6" fmla="*/ 0 w 492"/>
              <a:gd name="T7" fmla="*/ 0 h 2112"/>
              <a:gd name="T8" fmla="*/ 2147483647 w 492"/>
              <a:gd name="T9" fmla="*/ 0 h 2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2"/>
              <a:gd name="T16" fmla="*/ 0 h 2112"/>
              <a:gd name="T17" fmla="*/ 492 w 492"/>
              <a:gd name="T18" fmla="*/ 2112 h 21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2" h="2112">
                <a:moveTo>
                  <a:pt x="492" y="1968"/>
                </a:moveTo>
                <a:lnTo>
                  <a:pt x="492" y="2112"/>
                </a:lnTo>
                <a:lnTo>
                  <a:pt x="0" y="2112"/>
                </a:lnTo>
                <a:lnTo>
                  <a:pt x="0" y="0"/>
                </a:lnTo>
                <a:lnTo>
                  <a:pt x="402" y="0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779" name="Text Box 5"/>
          <p:cNvSpPr txBox="1">
            <a:spLocks noChangeArrowheads="1"/>
          </p:cNvSpPr>
          <p:nvPr/>
        </p:nvSpPr>
        <p:spPr bwMode="auto">
          <a:xfrm>
            <a:off x="5584825" y="5799138"/>
            <a:ext cx="114141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400">
                <a:latin typeface="Arial" charset="0"/>
              </a:rPr>
              <a:t>close</a:t>
            </a:r>
          </a:p>
          <a:p>
            <a:pPr algn="l"/>
            <a:r>
              <a:rPr lang="en-US" altLang="x-none" sz="1400">
                <a:solidFill>
                  <a:srgbClr val="FF0000"/>
                </a:solidFill>
                <a:latin typeface="Arial" charset="0"/>
              </a:rPr>
              <a:t>clientSocket</a:t>
            </a:r>
            <a:endParaRPr lang="en-US" altLang="x-none"/>
          </a:p>
        </p:txBody>
      </p:sp>
      <p:sp>
        <p:nvSpPr>
          <p:cNvPr id="75780" name="Line 6"/>
          <p:cNvSpPr>
            <a:spLocks noChangeShapeType="1"/>
          </p:cNvSpPr>
          <p:nvPr/>
        </p:nvSpPr>
        <p:spPr bwMode="auto">
          <a:xfrm>
            <a:off x="6262688" y="5715000"/>
            <a:ext cx="0" cy="3238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781" name="Text Box 7"/>
          <p:cNvSpPr txBox="1">
            <a:spLocks noChangeArrowheads="1"/>
          </p:cNvSpPr>
          <p:nvPr/>
        </p:nvSpPr>
        <p:spPr bwMode="auto">
          <a:xfrm>
            <a:off x="793750" y="1657350"/>
            <a:ext cx="37861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latin typeface="Comic Sans MS" charset="0"/>
              </a:rPr>
              <a:t>Server (running on </a:t>
            </a:r>
            <a:r>
              <a:rPr lang="en-US" altLang="x-none" b="1">
                <a:latin typeface="Courier New" charset="0"/>
              </a:rPr>
              <a:t>serv</a:t>
            </a:r>
            <a:r>
              <a:rPr lang="en-US" altLang="x-none">
                <a:latin typeface="Comic Sans MS" charset="0"/>
              </a:rPr>
              <a:t>)</a:t>
            </a:r>
            <a:endParaRPr lang="en-US" altLang="x-none"/>
          </a:p>
        </p:txBody>
      </p:sp>
      <p:sp>
        <p:nvSpPr>
          <p:cNvPr id="75782" name="Text Box 9"/>
          <p:cNvSpPr txBox="1">
            <a:spLocks noChangeArrowheads="1"/>
          </p:cNvSpPr>
          <p:nvPr/>
        </p:nvSpPr>
        <p:spPr bwMode="auto">
          <a:xfrm>
            <a:off x="5546725" y="5218113"/>
            <a:ext cx="13747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400">
                <a:latin typeface="Arial" charset="0"/>
              </a:rPr>
              <a:t>read reply from</a:t>
            </a:r>
          </a:p>
          <a:p>
            <a:pPr algn="l"/>
            <a:r>
              <a:rPr lang="en-US" altLang="x-none" sz="1400">
                <a:solidFill>
                  <a:srgbClr val="FF0000"/>
                </a:solidFill>
                <a:latin typeface="Arial" charset="0"/>
              </a:rPr>
              <a:t>clientSocket</a:t>
            </a:r>
            <a:endParaRPr lang="en-US" altLang="x-none"/>
          </a:p>
        </p:txBody>
      </p:sp>
      <p:sp>
        <p:nvSpPr>
          <p:cNvPr id="75783" name="Line 10"/>
          <p:cNvSpPr>
            <a:spLocks noChangeShapeType="1"/>
          </p:cNvSpPr>
          <p:nvPr/>
        </p:nvSpPr>
        <p:spPr bwMode="auto">
          <a:xfrm flipH="1">
            <a:off x="6134100" y="3981450"/>
            <a:ext cx="14288" cy="1219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75784" name="Group 12"/>
          <p:cNvGrpSpPr>
            <a:grpSpLocks/>
          </p:cNvGrpSpPr>
          <p:nvPr/>
        </p:nvGrpSpPr>
        <p:grpSpPr bwMode="auto">
          <a:xfrm>
            <a:off x="5394325" y="2149475"/>
            <a:ext cx="1635125" cy="738188"/>
            <a:chOff x="3233" y="1852"/>
            <a:chExt cx="1030" cy="465"/>
          </a:xfrm>
        </p:grpSpPr>
        <p:sp>
          <p:nvSpPr>
            <p:cNvPr id="75798" name="Text Box 13"/>
            <p:cNvSpPr txBox="1">
              <a:spLocks noChangeArrowheads="1"/>
            </p:cNvSpPr>
            <p:nvPr/>
          </p:nvSpPr>
          <p:spPr bwMode="auto">
            <a:xfrm>
              <a:off x="3233" y="1852"/>
              <a:ext cx="811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400">
                  <a:latin typeface="Arial" charset="0"/>
                </a:rPr>
                <a:t>create socket,</a:t>
              </a:r>
            </a:p>
            <a:p>
              <a:pPr algn="l"/>
              <a:endParaRPr lang="en-US" altLang="x-none"/>
            </a:p>
          </p:txBody>
        </p:sp>
        <p:sp>
          <p:nvSpPr>
            <p:cNvPr id="75799" name="Text Box 14"/>
            <p:cNvSpPr txBox="1">
              <a:spLocks noChangeArrowheads="1"/>
            </p:cNvSpPr>
            <p:nvPr/>
          </p:nvSpPr>
          <p:spPr bwMode="auto">
            <a:xfrm>
              <a:off x="3241" y="1991"/>
              <a:ext cx="102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400">
                  <a:solidFill>
                    <a:srgbClr val="FF0000"/>
                  </a:solidFill>
                  <a:latin typeface="Arial" charset="0"/>
                </a:rPr>
                <a:t>clientSocket = </a:t>
              </a:r>
            </a:p>
            <a:p>
              <a:pPr algn="l"/>
              <a:r>
                <a:rPr lang="en-US" altLang="x-none" sz="1400">
                  <a:solidFill>
                    <a:srgbClr val="FF0000"/>
                  </a:solidFill>
                  <a:latin typeface="Arial" charset="0"/>
                </a:rPr>
                <a:t>DatagramSocket()</a:t>
              </a:r>
              <a:endParaRPr lang="en-US" altLang="x-none"/>
            </a:p>
          </p:txBody>
        </p:sp>
      </p:grpSp>
      <p:sp>
        <p:nvSpPr>
          <p:cNvPr id="75785" name="Text Box 15"/>
          <p:cNvSpPr txBox="1">
            <a:spLocks noChangeArrowheads="1"/>
          </p:cNvSpPr>
          <p:nvPr/>
        </p:nvSpPr>
        <p:spPr bwMode="auto">
          <a:xfrm>
            <a:off x="5270500" y="1638300"/>
            <a:ext cx="1008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latin typeface="Comic Sans MS" charset="0"/>
              </a:rPr>
              <a:t>Client</a:t>
            </a:r>
            <a:endParaRPr lang="en-US" altLang="x-none"/>
          </a:p>
        </p:txBody>
      </p:sp>
      <p:sp>
        <p:nvSpPr>
          <p:cNvPr id="75786" name="Text Box 16"/>
          <p:cNvSpPr txBox="1">
            <a:spLocks noChangeArrowheads="1"/>
          </p:cNvSpPr>
          <p:nvPr/>
        </p:nvSpPr>
        <p:spPr bwMode="auto">
          <a:xfrm>
            <a:off x="5394325" y="3240088"/>
            <a:ext cx="2779713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400">
                <a:latin typeface="Arial" charset="0"/>
              </a:rPr>
              <a:t>Create </a:t>
            </a:r>
            <a:r>
              <a:rPr lang="en-US" altLang="x-none" sz="1400">
                <a:latin typeface="Comic Sans MS" charset="0"/>
              </a:rPr>
              <a:t>datagram using (</a:t>
            </a:r>
            <a:r>
              <a:rPr lang="en-US" altLang="x-none" sz="1400">
                <a:latin typeface="Courier New" charset="0"/>
              </a:rPr>
              <a:t>serv, </a:t>
            </a:r>
            <a:br>
              <a:rPr lang="en-US" altLang="x-none" sz="1400">
                <a:latin typeface="Courier New" charset="0"/>
              </a:rPr>
            </a:br>
            <a:r>
              <a:rPr lang="en-US" altLang="x-none" sz="1400">
                <a:latin typeface="Courier New" charset="0"/>
              </a:rPr>
              <a:t>x) as (dest addr. port),</a:t>
            </a:r>
            <a:br>
              <a:rPr lang="en-US" altLang="x-none" sz="1400">
                <a:latin typeface="Courier New" charset="0"/>
              </a:rPr>
            </a:br>
            <a:r>
              <a:rPr lang="en-US" altLang="x-none" sz="1400">
                <a:latin typeface="Arial" charset="0"/>
              </a:rPr>
              <a:t>send request using </a:t>
            </a:r>
            <a:r>
              <a:rPr lang="en-US" altLang="x-none" sz="1400">
                <a:solidFill>
                  <a:srgbClr val="FF0000"/>
                </a:solidFill>
                <a:latin typeface="Arial" charset="0"/>
              </a:rPr>
              <a:t>clientSocket</a:t>
            </a:r>
          </a:p>
        </p:txBody>
      </p:sp>
      <p:sp>
        <p:nvSpPr>
          <p:cNvPr id="75787" name="Line 17"/>
          <p:cNvSpPr>
            <a:spLocks noChangeShapeType="1"/>
          </p:cNvSpPr>
          <p:nvPr/>
        </p:nvSpPr>
        <p:spPr bwMode="auto">
          <a:xfrm>
            <a:off x="6091238" y="2924175"/>
            <a:ext cx="0" cy="3238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788" name="Line 18"/>
          <p:cNvSpPr>
            <a:spLocks noChangeShapeType="1"/>
          </p:cNvSpPr>
          <p:nvPr/>
        </p:nvSpPr>
        <p:spPr bwMode="auto">
          <a:xfrm flipH="1">
            <a:off x="2982913" y="3433763"/>
            <a:ext cx="2470150" cy="3095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789" name="Text Box 21"/>
          <p:cNvSpPr txBox="1">
            <a:spLocks noChangeArrowheads="1"/>
          </p:cNvSpPr>
          <p:nvPr/>
        </p:nvSpPr>
        <p:spPr bwMode="auto">
          <a:xfrm>
            <a:off x="1317625" y="2100263"/>
            <a:ext cx="158273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400">
                <a:latin typeface="Arial" charset="0"/>
              </a:rPr>
              <a:t>create socket,</a:t>
            </a:r>
          </a:p>
          <a:p>
            <a:pPr algn="l"/>
            <a:r>
              <a:rPr lang="en-US" altLang="x-none" sz="1400">
                <a:latin typeface="Arial" charset="0"/>
              </a:rPr>
              <a:t>port=</a:t>
            </a:r>
            <a:r>
              <a:rPr lang="en-US" altLang="x-none" sz="1400" b="1">
                <a:latin typeface="Courier New" charset="0"/>
              </a:rPr>
              <a:t>x</a:t>
            </a:r>
            <a:r>
              <a:rPr lang="en-US" altLang="x-none" sz="1400">
                <a:latin typeface="Arial" charset="0"/>
              </a:rPr>
              <a:t>, for</a:t>
            </a:r>
          </a:p>
          <a:p>
            <a:pPr algn="l"/>
            <a:r>
              <a:rPr lang="en-US" altLang="x-none" sz="1400">
                <a:latin typeface="Arial" charset="0"/>
              </a:rPr>
              <a:t>incoming request:</a:t>
            </a:r>
            <a:endParaRPr lang="en-US" altLang="x-none"/>
          </a:p>
        </p:txBody>
      </p:sp>
      <p:sp>
        <p:nvSpPr>
          <p:cNvPr id="75790" name="Text Box 22"/>
          <p:cNvSpPr txBox="1">
            <a:spLocks noChangeArrowheads="1"/>
          </p:cNvSpPr>
          <p:nvPr/>
        </p:nvSpPr>
        <p:spPr bwMode="auto">
          <a:xfrm>
            <a:off x="1330325" y="2713038"/>
            <a:ext cx="18097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400">
                <a:solidFill>
                  <a:srgbClr val="FF0000"/>
                </a:solidFill>
                <a:latin typeface="Arial" charset="0"/>
              </a:rPr>
              <a:t>serverSocket = </a:t>
            </a:r>
          </a:p>
          <a:p>
            <a:pPr algn="l"/>
            <a:r>
              <a:rPr lang="en-US" altLang="x-none" sz="1400">
                <a:solidFill>
                  <a:srgbClr val="FF0000"/>
                </a:solidFill>
                <a:latin typeface="Arial" charset="0"/>
              </a:rPr>
              <a:t>DatagramSocket(</a:t>
            </a:r>
            <a:r>
              <a:rPr lang="en-US" altLang="zh-CN" sz="1400">
                <a:solidFill>
                  <a:srgbClr val="FF0000"/>
                </a:solidFill>
                <a:latin typeface="Arial" charset="0"/>
                <a:ea typeface="宋体" charset="-122"/>
              </a:rPr>
              <a:t> x </a:t>
            </a:r>
            <a:r>
              <a:rPr lang="en-US" altLang="x-none" sz="1400">
                <a:solidFill>
                  <a:srgbClr val="FF0000"/>
                </a:solidFill>
                <a:latin typeface="Arial" charset="0"/>
              </a:rPr>
              <a:t>)</a:t>
            </a:r>
            <a:endParaRPr lang="en-US" altLang="x-none"/>
          </a:p>
        </p:txBody>
      </p:sp>
      <p:sp>
        <p:nvSpPr>
          <p:cNvPr id="75791" name="Line 23"/>
          <p:cNvSpPr>
            <a:spLocks noChangeShapeType="1"/>
          </p:cNvSpPr>
          <p:nvPr/>
        </p:nvSpPr>
        <p:spPr bwMode="auto">
          <a:xfrm>
            <a:off x="2052638" y="3219450"/>
            <a:ext cx="0" cy="34131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792" name="Text Box 24"/>
          <p:cNvSpPr txBox="1">
            <a:spLocks noChangeArrowheads="1"/>
          </p:cNvSpPr>
          <p:nvPr/>
        </p:nvSpPr>
        <p:spPr bwMode="auto">
          <a:xfrm>
            <a:off x="1431925" y="3508375"/>
            <a:ext cx="15811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400">
                <a:latin typeface="Arial" charset="0"/>
              </a:rPr>
              <a:t>read request from</a:t>
            </a:r>
          </a:p>
          <a:p>
            <a:pPr algn="l"/>
            <a:r>
              <a:rPr lang="en-US" altLang="x-none" sz="1400">
                <a:solidFill>
                  <a:srgbClr val="FF0000"/>
                </a:solidFill>
                <a:latin typeface="Arial" charset="0"/>
              </a:rPr>
              <a:t>serverSocket</a:t>
            </a:r>
            <a:endParaRPr lang="en-US" altLang="x-none"/>
          </a:p>
        </p:txBody>
      </p:sp>
      <p:sp>
        <p:nvSpPr>
          <p:cNvPr id="75793" name="Text Box 26"/>
          <p:cNvSpPr txBox="1">
            <a:spLocks noChangeArrowheads="1"/>
          </p:cNvSpPr>
          <p:nvPr/>
        </p:nvSpPr>
        <p:spPr bwMode="auto">
          <a:xfrm>
            <a:off x="1503363" y="5197475"/>
            <a:ext cx="12192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400">
                <a:latin typeface="Arial" charset="0"/>
              </a:rPr>
              <a:t>write reply to</a:t>
            </a:r>
          </a:p>
          <a:p>
            <a:pPr algn="l"/>
            <a:r>
              <a:rPr lang="en-US" altLang="x-none" sz="1400">
                <a:solidFill>
                  <a:srgbClr val="FF0000"/>
                </a:solidFill>
                <a:latin typeface="Arial" charset="0"/>
              </a:rPr>
              <a:t>serverSocket</a:t>
            </a:r>
          </a:p>
        </p:txBody>
      </p:sp>
      <p:sp>
        <p:nvSpPr>
          <p:cNvPr id="75794" name="Line 27"/>
          <p:cNvSpPr>
            <a:spLocks noChangeShapeType="1"/>
          </p:cNvSpPr>
          <p:nvPr/>
        </p:nvSpPr>
        <p:spPr bwMode="auto">
          <a:xfrm>
            <a:off x="2081213" y="3976688"/>
            <a:ext cx="0" cy="3143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795" name="Line 28"/>
          <p:cNvSpPr>
            <a:spLocks noChangeShapeType="1"/>
          </p:cNvSpPr>
          <p:nvPr/>
        </p:nvSpPr>
        <p:spPr bwMode="auto">
          <a:xfrm>
            <a:off x="2736850" y="5362575"/>
            <a:ext cx="2843213" cy="1666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796" name="Rectangle 31"/>
          <p:cNvSpPr>
            <a:spLocks noChangeArrowheads="1"/>
          </p:cNvSpPr>
          <p:nvPr/>
        </p:nvSpPr>
        <p:spPr bwMode="auto">
          <a:xfrm>
            <a:off x="1414463" y="4232275"/>
            <a:ext cx="26543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400">
                <a:latin typeface="Arial" charset="0"/>
              </a:rPr>
              <a:t>generate reply, create datagram using client</a:t>
            </a:r>
          </a:p>
          <a:p>
            <a:pPr algn="l"/>
            <a:r>
              <a:rPr lang="en-US" altLang="x-none" sz="1400">
                <a:latin typeface="Arial" charset="0"/>
              </a:rPr>
              <a:t>host address, port number</a:t>
            </a:r>
          </a:p>
        </p:txBody>
      </p:sp>
      <p:sp>
        <p:nvSpPr>
          <p:cNvPr id="75797" name="Line 32"/>
          <p:cNvSpPr>
            <a:spLocks noChangeShapeType="1"/>
          </p:cNvSpPr>
          <p:nvPr/>
        </p:nvSpPr>
        <p:spPr bwMode="auto">
          <a:xfrm>
            <a:off x="2070100" y="4894263"/>
            <a:ext cx="0" cy="3143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2CE81B90-CA04-034C-98AC-55698524DE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75675" y="6575425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4C63D6C-522A-8D4B-99A1-210109E9DA61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39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507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FD714-2B48-8447-86F5-5576C7FBC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74" y="2284771"/>
            <a:ext cx="8094401" cy="32163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Encoding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AE2F55-6B61-9448-9C9C-CCAA11676C8D}" type="slidenum">
              <a:rPr lang="en-US" altLang="x-none" smtClean="0"/>
              <a:pPr/>
              <a:t>4</a:t>
            </a:fld>
            <a:endParaRPr lang="en-US" altLang="x-none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958A31D-0C8D-9B4E-81CA-0BCECD0F7B31}"/>
              </a:ext>
            </a:extLst>
          </p:cNvPr>
          <p:cNvGrpSpPr/>
          <p:nvPr/>
        </p:nvGrpSpPr>
        <p:grpSpPr>
          <a:xfrm>
            <a:off x="887709" y="5256276"/>
            <a:ext cx="5739233" cy="706557"/>
            <a:chOff x="887709" y="5256276"/>
            <a:chExt cx="5739233" cy="706557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AFCEE06-1ED6-C440-9899-609A488C4186}"/>
                </a:ext>
              </a:extLst>
            </p:cNvPr>
            <p:cNvSpPr/>
            <p:nvPr/>
          </p:nvSpPr>
          <p:spPr bwMode="auto">
            <a:xfrm rot="5400000">
              <a:off x="3845348" y="4876800"/>
              <a:ext cx="155448" cy="914400"/>
            </a:xfrm>
            <a:prstGeom prst="rightBrac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C9B9B3-90A6-6742-AF18-7B576208581F}"/>
                </a:ext>
              </a:extLst>
            </p:cNvPr>
            <p:cNvSpPr txBox="1"/>
            <p:nvPr/>
          </p:nvSpPr>
          <p:spPr>
            <a:xfrm>
              <a:off x="3540595" y="5364470"/>
              <a:ext cx="764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  <a:latin typeface="+mn-lt"/>
                </a:rPr>
                <a:t>x</a:t>
              </a:r>
              <a:r>
                <a:rPr lang="en-US" altLang="zh-CN" dirty="0" err="1">
                  <a:solidFill>
                    <a:srgbClr val="FF0000"/>
                  </a:solidFill>
                  <a:latin typeface="+mn-lt"/>
                </a:rPr>
                <a:t>mu</a:t>
              </a:r>
              <a:endParaRPr lang="en-US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840276-17EC-334D-BDC2-4A5802591637}"/>
                </a:ext>
              </a:extLst>
            </p:cNvPr>
            <p:cNvSpPr txBox="1"/>
            <p:nvPr/>
          </p:nvSpPr>
          <p:spPr>
            <a:xfrm>
              <a:off x="4919661" y="5364470"/>
              <a:ext cx="6944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  <a:latin typeface="+mn-lt"/>
                </a:rPr>
                <a:t>edu</a:t>
              </a:r>
              <a:endParaRPr lang="en-US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EB8BC927-10A8-F747-96F9-41285D1BC07A}"/>
                </a:ext>
              </a:extLst>
            </p:cNvPr>
            <p:cNvSpPr/>
            <p:nvPr/>
          </p:nvSpPr>
          <p:spPr bwMode="auto">
            <a:xfrm rot="5400000">
              <a:off x="5189148" y="4876800"/>
              <a:ext cx="155448" cy="914400"/>
            </a:xfrm>
            <a:prstGeom prst="rightBrac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723218-3A1F-AA41-B44A-E3A66A7B2085}"/>
                </a:ext>
              </a:extLst>
            </p:cNvPr>
            <p:cNvSpPr txBox="1"/>
            <p:nvPr/>
          </p:nvSpPr>
          <p:spPr>
            <a:xfrm>
              <a:off x="908136" y="5501168"/>
              <a:ext cx="5052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  <a:latin typeface="+mn-lt"/>
                </a:rPr>
                <a:t>cn</a:t>
              </a:r>
              <a:endParaRPr lang="en-US" dirty="0">
                <a:solidFill>
                  <a:srgbClr val="FF0000"/>
                </a:solidFill>
                <a:latin typeface="+mn-lt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ED785B7-3C6D-E041-BF84-F7FD7F8AC6E4}"/>
                </a:ext>
              </a:extLst>
            </p:cNvPr>
            <p:cNvGrpSpPr/>
            <p:nvPr/>
          </p:nvGrpSpPr>
          <p:grpSpPr>
            <a:xfrm>
              <a:off x="6113598" y="5267540"/>
              <a:ext cx="513344" cy="144186"/>
              <a:chOff x="6113598" y="5267540"/>
              <a:chExt cx="513344" cy="144186"/>
            </a:xfrm>
          </p:grpSpPr>
          <p:sp>
            <p:nvSpPr>
              <p:cNvPr id="15" name="Right Brace 14">
                <a:extLst>
                  <a:ext uri="{FF2B5EF4-FFF2-40B4-BE49-F238E27FC236}">
                    <a16:creationId xmlns:a16="http://schemas.microsoft.com/office/drawing/2014/main" id="{0C7517E3-A6D6-6343-BCE4-F1CDE4AAE051}"/>
                  </a:ext>
                </a:extLst>
              </p:cNvPr>
              <p:cNvSpPr/>
              <p:nvPr/>
            </p:nvSpPr>
            <p:spPr bwMode="auto">
              <a:xfrm rot="5400000">
                <a:off x="6265037" y="5120972"/>
                <a:ext cx="139315" cy="442194"/>
              </a:xfrm>
              <a:prstGeom prst="rightBrac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900B495-53D2-7149-B47C-10D9BCDE1AF8}"/>
                  </a:ext>
                </a:extLst>
              </p:cNvPr>
              <p:cNvSpPr/>
              <p:nvPr/>
            </p:nvSpPr>
            <p:spPr bwMode="auto">
              <a:xfrm>
                <a:off x="6347248" y="5267540"/>
                <a:ext cx="279694" cy="134352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7471A61-D2F1-5E42-8F50-DABFA903CA9D}"/>
                </a:ext>
              </a:extLst>
            </p:cNvPr>
            <p:cNvGrpSpPr/>
            <p:nvPr/>
          </p:nvGrpSpPr>
          <p:grpSpPr>
            <a:xfrm>
              <a:off x="887709" y="5437690"/>
              <a:ext cx="500792" cy="139316"/>
              <a:chOff x="6055000" y="5272411"/>
              <a:chExt cx="500792" cy="139316"/>
            </a:xfrm>
          </p:grpSpPr>
          <p:sp>
            <p:nvSpPr>
              <p:cNvPr id="19" name="Right Brace 18">
                <a:extLst>
                  <a:ext uri="{FF2B5EF4-FFF2-40B4-BE49-F238E27FC236}">
                    <a16:creationId xmlns:a16="http://schemas.microsoft.com/office/drawing/2014/main" id="{DA393B56-FE95-4F48-A3F4-2A1A1F2BE828}"/>
                  </a:ext>
                </a:extLst>
              </p:cNvPr>
              <p:cNvSpPr/>
              <p:nvPr/>
            </p:nvSpPr>
            <p:spPr bwMode="auto">
              <a:xfrm rot="5400000">
                <a:off x="6265037" y="5120972"/>
                <a:ext cx="139315" cy="442194"/>
              </a:xfrm>
              <a:prstGeom prst="rightBrac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45A121-F3F6-4D41-B959-62AE467AE6F4}"/>
                  </a:ext>
                </a:extLst>
              </p:cNvPr>
              <p:cNvSpPr/>
              <p:nvPr/>
            </p:nvSpPr>
            <p:spPr bwMode="auto">
              <a:xfrm>
                <a:off x="6055000" y="5277375"/>
                <a:ext cx="279694" cy="134352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D25585-FCCB-494A-974A-82624CF445A6}"/>
              </a:ext>
            </a:extLst>
          </p:cNvPr>
          <p:cNvGrpSpPr/>
          <p:nvPr/>
        </p:nvGrpSpPr>
        <p:grpSpPr>
          <a:xfrm>
            <a:off x="3205317" y="5274802"/>
            <a:ext cx="2637638" cy="1149696"/>
            <a:chOff x="3205317" y="5274802"/>
            <a:chExt cx="2637638" cy="1149696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007573A-65BA-8F4C-AC31-59652E29C978}"/>
                </a:ext>
              </a:extLst>
            </p:cNvPr>
            <p:cNvCxnSpPr>
              <a:cxnSpLocks/>
              <a:stCxn id="25" idx="1"/>
            </p:cNvCxnSpPr>
            <p:nvPr/>
          </p:nvCxnSpPr>
          <p:spPr bwMode="auto">
            <a:xfrm flipH="1" flipV="1">
              <a:off x="3205317" y="5274802"/>
              <a:ext cx="717754" cy="9188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916E56-597A-CA4B-A776-8E5D5867B457}"/>
                </a:ext>
              </a:extLst>
            </p:cNvPr>
            <p:cNvSpPr txBox="1"/>
            <p:nvPr/>
          </p:nvSpPr>
          <p:spPr>
            <a:xfrm>
              <a:off x="3923071" y="5962833"/>
              <a:ext cx="1085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leng</a:t>
              </a:r>
              <a:r>
                <a:rPr lang="en-US" altLang="zh-CN" dirty="0">
                  <a:solidFill>
                    <a:srgbClr val="FF0000"/>
                  </a:solidFill>
                  <a:latin typeface="+mn-lt"/>
                </a:rPr>
                <a:t>th</a:t>
              </a:r>
              <a:endParaRPr lang="en-US" dirty="0">
                <a:solidFill>
                  <a:srgbClr val="FF0000"/>
                </a:solidFill>
                <a:latin typeface="+mn-lt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030974-BF4F-794E-80B6-B36E1AC59373}"/>
                </a:ext>
              </a:extLst>
            </p:cNvPr>
            <p:cNvCxnSpPr>
              <a:cxnSpLocks/>
              <a:stCxn id="25" idx="0"/>
            </p:cNvCxnSpPr>
            <p:nvPr/>
          </p:nvCxnSpPr>
          <p:spPr bwMode="auto">
            <a:xfrm flipV="1">
              <a:off x="4465849" y="5274803"/>
              <a:ext cx="120961" cy="68803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4544F9B-803A-8944-8E5E-87803D60156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29588" y="5313925"/>
              <a:ext cx="713367" cy="87974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51888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3DD4F5B-56A2-E047-B429-CB9ABE03F0CC}" type="slidenum">
              <a:rPr lang="en-US" altLang="x-none" sz="1400">
                <a:solidFill>
                  <a:srgbClr val="000000"/>
                </a:solidFill>
              </a:rPr>
              <a:pPr/>
              <a:t>40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Example: UDPServer.java</a:t>
            </a:r>
            <a:endParaRPr lang="en-US" altLang="x-none">
              <a:ea typeface="ＭＳ Ｐゴシック" charset="-128"/>
            </a:endParaRPr>
          </a:p>
        </p:txBody>
      </p:sp>
      <p:graphicFrame>
        <p:nvGraphicFramePr>
          <p:cNvPr id="77827" name="Object 2"/>
          <p:cNvGraphicFramePr>
            <a:graphicFrameLocks noGrp="1" noChangeAspect="1"/>
          </p:cNvGraphicFramePr>
          <p:nvPr>
            <p:ph type="body" sz="half" idx="1"/>
          </p:nvPr>
        </p:nvGraphicFramePr>
        <p:xfrm>
          <a:off x="1625600" y="2206625"/>
          <a:ext cx="6257925" cy="417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66" name="Photo Editor Photo" r:id="rId4" imgW="11228571" imgH="7497221" progId="MSPhotoEd.3">
                  <p:embed/>
                </p:oleObj>
              </mc:Choice>
              <mc:Fallback>
                <p:oleObj name="Photo Editor Photo" r:id="rId4" imgW="11228571" imgH="7497221" progId="MSPhotoEd.3">
                  <p:embed/>
                  <p:pic>
                    <p:nvPicPr>
                      <p:cNvPr id="7782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2904" r="9895"/>
                      <a:stretch>
                        <a:fillRect/>
                      </a:stretch>
                    </p:blipFill>
                    <p:spPr bwMode="auto">
                      <a:xfrm>
                        <a:off x="1625600" y="2206625"/>
                        <a:ext cx="6257925" cy="417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8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525463" y="1449388"/>
            <a:ext cx="8532812" cy="3560762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sz="2400" dirty="0">
                <a:ea typeface="宋体" charset="-122"/>
              </a:rPr>
              <a:t>A simple UDP server which changes any received sentence to upper case.</a:t>
            </a:r>
            <a:endParaRPr lang="en-US" altLang="x-none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7102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68DCAE1-B30A-024A-9423-EC2F85DA03A3}" type="slidenum">
              <a:rPr lang="en-US" altLang="x-none" sz="1400">
                <a:solidFill>
                  <a:srgbClr val="000000"/>
                </a:solidFill>
              </a:rPr>
              <a:pPr/>
              <a:t>41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Java Server (UDP): Create Socket</a:t>
            </a:r>
          </a:p>
        </p:txBody>
      </p:sp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2517775" y="1412875"/>
            <a:ext cx="615473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import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java.io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.*;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import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java.net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.*;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class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UDPServer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{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public static void main(String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[]) throws Exception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{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DatagramSocket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serverSocket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= new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DatagramSocket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(9876);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 </a:t>
            </a:r>
            <a:endParaRPr lang="en-US" sz="16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9" name="Text Box 4"/>
          <p:cNvSpPr txBox="1">
            <a:spLocks noChangeArrowheads="1"/>
          </p:cNvSpPr>
          <p:nvPr/>
        </p:nvSpPr>
        <p:spPr bwMode="auto">
          <a:xfrm>
            <a:off x="-43759438" y="2674938"/>
            <a:ext cx="46170851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>
              <a:defRPr/>
            </a:pPr>
            <a:r>
              <a:rPr lang="en-US" sz="1800" dirty="0">
                <a:solidFill>
                  <a:srgbClr val="3333CC"/>
                </a:solidFill>
              </a:rPr>
              <a:t>Create</a:t>
            </a:r>
          </a:p>
          <a:p>
            <a:pPr algn="r">
              <a:defRPr/>
            </a:pPr>
            <a:r>
              <a:rPr lang="en-US" sz="1800" dirty="0">
                <a:solidFill>
                  <a:srgbClr val="3333CC"/>
                </a:solidFill>
              </a:rPr>
              <a:t>datagram socket</a:t>
            </a:r>
          </a:p>
          <a:p>
            <a:pPr algn="r">
              <a:defRPr/>
            </a:pPr>
            <a:r>
              <a:rPr lang="en-US" sz="1800" dirty="0">
                <a:solidFill>
                  <a:srgbClr val="3333CC"/>
                </a:solidFill>
              </a:rPr>
              <a:t>bind at port 9876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31752" name="Freeform 7"/>
          <p:cNvSpPr>
            <a:spLocks/>
          </p:cNvSpPr>
          <p:nvPr/>
        </p:nvSpPr>
        <p:spPr bwMode="auto">
          <a:xfrm>
            <a:off x="2286000" y="2738438"/>
            <a:ext cx="152400" cy="80010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1753" name="Line 8"/>
          <p:cNvSpPr>
            <a:spLocks noChangeShapeType="1"/>
          </p:cNvSpPr>
          <p:nvPr/>
        </p:nvSpPr>
        <p:spPr bwMode="auto">
          <a:xfrm>
            <a:off x="2457450" y="3271838"/>
            <a:ext cx="419100" cy="47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990600" y="5719763"/>
            <a:ext cx="23230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Check socket state: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%netstat –a –u</a:t>
            </a:r>
            <a:r>
              <a:rPr lang="en-US" altLang="zh-CN" sz="1800" dirty="0">
                <a:solidFill>
                  <a:srgbClr val="000000"/>
                </a:solidFill>
                <a:latin typeface="Comic Sans MS" charset="0"/>
                <a:ea typeface="宋体" charset="-122"/>
              </a:rPr>
              <a:t> –n</a:t>
            </a:r>
            <a:endParaRPr lang="en-US" altLang="x-none" sz="1800" dirty="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06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33D7A93-601B-5F4A-8BDE-7354E7B91F53}" type="slidenum">
              <a:rPr lang="en-US" altLang="x-none" sz="1400">
                <a:solidFill>
                  <a:srgbClr val="000000"/>
                </a:solidFill>
              </a:rPr>
              <a:pPr/>
              <a:t>42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53251" name="Rectangle 2"/>
          <p:cNvSpPr>
            <a:spLocks noChangeArrowheads="1"/>
          </p:cNvSpPr>
          <p:nvPr/>
        </p:nvSpPr>
        <p:spPr bwMode="auto">
          <a:xfrm>
            <a:off x="533400" y="239713"/>
            <a:ext cx="82645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altLang="zh-CN" sz="3200" u="sng" dirty="0">
                <a:solidFill>
                  <a:srgbClr val="3333CC"/>
                </a:solidFill>
                <a:latin typeface="Comic Sans MS" charset="0"/>
                <a:ea typeface="宋体" charset="0"/>
                <a:cs typeface="宋体" charset="0"/>
              </a:rPr>
              <a:t>System State after the Call</a:t>
            </a:r>
            <a:endParaRPr lang="en-US" sz="3200" u="sng" dirty="0">
              <a:solidFill>
                <a:srgbClr val="3333CC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53252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>
                <a:solidFill>
                  <a:srgbClr val="000000"/>
                </a:solidFill>
              </a:rPr>
              <a:t>server</a:t>
            </a:r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3254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53255" name="Text Box 6"/>
          <p:cNvSpPr txBox="1">
            <a:spLocks noChangeArrowheads="1"/>
          </p:cNvSpPr>
          <p:nvPr/>
        </p:nvSpPr>
        <p:spPr bwMode="auto">
          <a:xfrm>
            <a:off x="666750" y="1928813"/>
            <a:ext cx="1235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000">
                <a:solidFill>
                  <a:srgbClr val="FF0000"/>
                </a:solidFill>
              </a:rPr>
              <a:t>UDP</a:t>
            </a:r>
            <a:r>
              <a:rPr lang="en-US" sz="1000">
                <a:solidFill>
                  <a:srgbClr val="000000"/>
                </a:solidFill>
              </a:rPr>
              <a:t> socket space</a:t>
            </a:r>
          </a:p>
        </p:txBody>
      </p:sp>
      <p:sp>
        <p:nvSpPr>
          <p:cNvPr id="53256" name="Rectangle 7"/>
          <p:cNvSpPr>
            <a:spLocks noChangeArrowheads="1"/>
          </p:cNvSpPr>
          <p:nvPr/>
        </p:nvSpPr>
        <p:spPr bwMode="auto">
          <a:xfrm>
            <a:off x="996950" y="2279650"/>
            <a:ext cx="2830513" cy="560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53257" name="Text Box 8"/>
          <p:cNvSpPr txBox="1">
            <a:spLocks noChangeArrowheads="1"/>
          </p:cNvSpPr>
          <p:nvPr/>
        </p:nvSpPr>
        <p:spPr bwMode="auto">
          <a:xfrm>
            <a:off x="992188" y="2349500"/>
            <a:ext cx="12747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>
              <a:defRPr/>
            </a:pPr>
            <a:r>
              <a:rPr lang="en-US" sz="1000">
                <a:solidFill>
                  <a:srgbClr val="000000"/>
                </a:solidFill>
              </a:rPr>
              <a:t>address:  {*</a:t>
            </a:r>
            <a:r>
              <a:rPr lang="en-US" altLang="zh-CN" sz="1000">
                <a:solidFill>
                  <a:srgbClr val="000000"/>
                </a:solidFill>
                <a:ea typeface="宋体" charset="0"/>
                <a:cs typeface="宋体" charset="0"/>
              </a:rPr>
              <a:t>:</a:t>
            </a:r>
            <a:r>
              <a:rPr lang="en-US" altLang="zh-CN" sz="1000" b="1">
                <a:solidFill>
                  <a:srgbClr val="000000"/>
                </a:solidFill>
                <a:ea typeface="宋体" charset="0"/>
                <a:cs typeface="宋体" charset="0"/>
              </a:rPr>
              <a:t>9876</a:t>
            </a:r>
            <a:r>
              <a:rPr lang="en-US" sz="1000">
                <a:solidFill>
                  <a:srgbClr val="000000"/>
                </a:solidFill>
              </a:rPr>
              <a:t>}</a:t>
            </a:r>
          </a:p>
          <a:p>
            <a:pPr algn="l">
              <a:defRPr/>
            </a:pPr>
            <a:r>
              <a:rPr lang="en-US" altLang="zh-CN" sz="1000">
                <a:solidFill>
                  <a:srgbClr val="000000"/>
                </a:solidFill>
                <a:ea typeface="宋体" charset="0"/>
                <a:cs typeface="宋体" charset="0"/>
              </a:rPr>
              <a:t>snd/</a:t>
            </a:r>
            <a:r>
              <a:rPr lang="en-US" sz="1000">
                <a:solidFill>
                  <a:srgbClr val="000000"/>
                </a:solidFill>
              </a:rPr>
              <a:t>recv</a:t>
            </a:r>
            <a:r>
              <a:rPr lang="en-US" altLang="zh-CN" sz="1000">
                <a:solidFill>
                  <a:srgbClr val="000000"/>
                </a:solidFill>
                <a:ea typeface="宋体" charset="0"/>
                <a:cs typeface="宋体" charset="0"/>
              </a:rPr>
              <a:t> </a:t>
            </a:r>
            <a:r>
              <a:rPr lang="en-US" sz="1000">
                <a:solidFill>
                  <a:srgbClr val="000000"/>
                </a:solidFill>
              </a:rPr>
              <a:t>buf:</a:t>
            </a:r>
          </a:p>
        </p:txBody>
      </p:sp>
      <p:sp>
        <p:nvSpPr>
          <p:cNvPr id="53258" name="Text Box 9"/>
          <p:cNvSpPr txBox="1">
            <a:spLocks noChangeArrowheads="1"/>
          </p:cNvSpPr>
          <p:nvPr/>
        </p:nvSpPr>
        <p:spPr bwMode="auto">
          <a:xfrm>
            <a:off x="1827213" y="1616075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>
                <a:solidFill>
                  <a:srgbClr val="000000"/>
                </a:solidFill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ea typeface="宋体" charset="0"/>
                <a:cs typeface="宋体" charset="0"/>
              </a:rPr>
              <a:t>32</a:t>
            </a:r>
            <a:r>
              <a:rPr lang="en-US" sz="1200">
                <a:solidFill>
                  <a:srgbClr val="000000"/>
                </a:solidFill>
              </a:rPr>
              <a:t>.</a:t>
            </a:r>
            <a:r>
              <a:rPr lang="en-US" altLang="zh-CN" sz="1200">
                <a:solidFill>
                  <a:srgbClr val="000000"/>
                </a:solidFill>
                <a:ea typeface="宋体" charset="0"/>
                <a:cs typeface="宋体" charset="0"/>
              </a:rPr>
              <a:t>5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128.36.</a:t>
            </a:r>
            <a:r>
              <a:rPr lang="en-US" altLang="zh-CN" sz="1200">
                <a:solidFill>
                  <a:srgbClr val="000000"/>
                </a:solidFill>
                <a:ea typeface="宋体" charset="0"/>
                <a:cs typeface="宋体" charset="0"/>
              </a:rPr>
              <a:t>230</a:t>
            </a:r>
            <a:r>
              <a:rPr lang="en-US" sz="1200">
                <a:solidFill>
                  <a:srgbClr val="000000"/>
                </a:solidFill>
              </a:rPr>
              <a:t>.2</a:t>
            </a:r>
          </a:p>
        </p:txBody>
      </p:sp>
      <p:sp>
        <p:nvSpPr>
          <p:cNvPr id="53259" name="Rectangle 10"/>
          <p:cNvSpPr>
            <a:spLocks noChangeArrowheads="1"/>
          </p:cNvSpPr>
          <p:nvPr/>
        </p:nvSpPr>
        <p:spPr bwMode="auto">
          <a:xfrm>
            <a:off x="1063625" y="5164138"/>
            <a:ext cx="2830513" cy="560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53260" name="Line 11"/>
          <p:cNvSpPr>
            <a:spLocks noChangeShapeType="1"/>
          </p:cNvSpPr>
          <p:nvPr/>
        </p:nvSpPr>
        <p:spPr bwMode="auto">
          <a:xfrm>
            <a:off x="2484438" y="3022600"/>
            <a:ext cx="0" cy="1947863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53261" name="Text Box 12"/>
          <p:cNvSpPr txBox="1">
            <a:spLocks noChangeArrowheads="1"/>
          </p:cNvSpPr>
          <p:nvPr/>
        </p:nvSpPr>
        <p:spPr bwMode="auto">
          <a:xfrm>
            <a:off x="1046163" y="5200650"/>
            <a:ext cx="18272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>
              <a:defRPr/>
            </a:pPr>
            <a:r>
              <a:rPr lang="en-US" sz="1000">
                <a:solidFill>
                  <a:srgbClr val="000000"/>
                </a:solidFill>
              </a:rPr>
              <a:t>address:  {128.36.2</a:t>
            </a:r>
            <a:r>
              <a:rPr lang="en-US" altLang="zh-CN" sz="1000">
                <a:solidFill>
                  <a:srgbClr val="000000"/>
                </a:solidFill>
                <a:ea typeface="宋体" charset="0"/>
                <a:cs typeface="宋体" charset="0"/>
              </a:rPr>
              <a:t>3</a:t>
            </a:r>
            <a:r>
              <a:rPr lang="en-US" sz="1000">
                <a:solidFill>
                  <a:srgbClr val="000000"/>
                </a:solidFill>
              </a:rPr>
              <a:t>2.</a:t>
            </a:r>
            <a:r>
              <a:rPr lang="en-US" altLang="zh-CN" sz="1000">
                <a:solidFill>
                  <a:srgbClr val="000000"/>
                </a:solidFill>
                <a:ea typeface="宋体" charset="0"/>
                <a:cs typeface="宋体" charset="0"/>
              </a:rPr>
              <a:t>5:</a:t>
            </a:r>
            <a:r>
              <a:rPr lang="en-US" altLang="zh-CN" sz="1000" b="1">
                <a:solidFill>
                  <a:srgbClr val="000000"/>
                </a:solidFill>
                <a:ea typeface="宋体" charset="0"/>
                <a:cs typeface="宋体" charset="0"/>
              </a:rPr>
              <a:t>53</a:t>
            </a:r>
            <a:r>
              <a:rPr lang="en-US" sz="1000">
                <a:solidFill>
                  <a:srgbClr val="000000"/>
                </a:solidFill>
              </a:rPr>
              <a:t>}</a:t>
            </a:r>
          </a:p>
          <a:p>
            <a:pPr algn="l">
              <a:defRPr/>
            </a:pPr>
            <a:r>
              <a:rPr lang="en-US" altLang="zh-CN" sz="1000">
                <a:solidFill>
                  <a:srgbClr val="000000"/>
                </a:solidFill>
                <a:ea typeface="宋体" charset="0"/>
                <a:cs typeface="宋体" charset="0"/>
              </a:rPr>
              <a:t>snd/</a:t>
            </a:r>
            <a:r>
              <a:rPr lang="en-US" sz="1000">
                <a:solidFill>
                  <a:srgbClr val="000000"/>
                </a:solidFill>
              </a:rPr>
              <a:t>recv</a:t>
            </a:r>
            <a:r>
              <a:rPr lang="en-US" altLang="zh-CN" sz="1000">
                <a:solidFill>
                  <a:srgbClr val="000000"/>
                </a:solidFill>
                <a:ea typeface="宋体" charset="0"/>
                <a:cs typeface="宋体" charset="0"/>
              </a:rPr>
              <a:t> </a:t>
            </a:r>
            <a:r>
              <a:rPr lang="en-US" sz="1000">
                <a:solidFill>
                  <a:srgbClr val="000000"/>
                </a:solidFill>
              </a:rPr>
              <a:t>buf:</a:t>
            </a:r>
          </a:p>
        </p:txBody>
      </p:sp>
      <p:sp>
        <p:nvSpPr>
          <p:cNvPr id="53270" name="Text Box 21"/>
          <p:cNvSpPr txBox="1">
            <a:spLocks noChangeArrowheads="1"/>
          </p:cNvSpPr>
          <p:nvPr/>
        </p:nvSpPr>
        <p:spPr bwMode="auto">
          <a:xfrm>
            <a:off x="4564063" y="2100263"/>
            <a:ext cx="44450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en-US" dirty="0">
                <a:solidFill>
                  <a:srgbClr val="000000"/>
                </a:solidFill>
                <a:latin typeface="Comic Sans MS" charset="0"/>
              </a:rPr>
              <a:t>“</a:t>
            </a:r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*</a:t>
            </a:r>
            <a:r>
              <a:rPr lang="en-US" altLang="en-US" dirty="0">
                <a:solidFill>
                  <a:srgbClr val="000000"/>
                </a:solidFill>
                <a:latin typeface="Comic Sans MS" charset="0"/>
              </a:rPr>
              <a:t>”</a:t>
            </a:r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 indicates that the socket binds to </a:t>
            </a:r>
            <a:r>
              <a:rPr lang="en-US" altLang="x-none" dirty="0">
                <a:solidFill>
                  <a:srgbClr val="FF0000"/>
                </a:solidFill>
                <a:latin typeface="Comic Sans MS" charset="0"/>
              </a:rPr>
              <a:t>all</a:t>
            </a:r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 IP addresses of the machine:</a:t>
            </a:r>
            <a:br>
              <a:rPr lang="en-US" altLang="x-none" dirty="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dirty="0">
                <a:solidFill>
                  <a:srgbClr val="000000"/>
                </a:solidFill>
                <a:latin typeface="Courier New" charset="0"/>
              </a:rPr>
              <a:t>% </a:t>
            </a:r>
            <a:r>
              <a:rPr lang="en-US" altLang="x-none" dirty="0" err="1">
                <a:solidFill>
                  <a:srgbClr val="000000"/>
                </a:solidFill>
                <a:latin typeface="Courier New" charset="0"/>
              </a:rPr>
              <a:t>ifconfig</a:t>
            </a:r>
            <a:r>
              <a:rPr lang="en-US" altLang="x-none" dirty="0">
                <a:solidFill>
                  <a:srgbClr val="000000"/>
                </a:solidFill>
                <a:latin typeface="Courier New" charset="0"/>
              </a:rPr>
              <a:t> -a</a:t>
            </a:r>
          </a:p>
        </p:txBody>
      </p:sp>
      <p:sp>
        <p:nvSpPr>
          <p:cNvPr id="53271" name="Line 22"/>
          <p:cNvSpPr>
            <a:spLocks noChangeShapeType="1"/>
          </p:cNvSpPr>
          <p:nvPr/>
        </p:nvSpPr>
        <p:spPr bwMode="auto">
          <a:xfrm flipH="1">
            <a:off x="1331913" y="2513013"/>
            <a:ext cx="381000" cy="1220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53272" name="Text Box 23"/>
          <p:cNvSpPr txBox="1">
            <a:spLocks noChangeArrowheads="1"/>
          </p:cNvSpPr>
          <p:nvPr/>
        </p:nvSpPr>
        <p:spPr bwMode="auto">
          <a:xfrm>
            <a:off x="701675" y="3668713"/>
            <a:ext cx="14652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local address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FF0000"/>
                </a:solidFill>
                <a:latin typeface="Comic Sans MS" charset="0"/>
              </a:rPr>
              <a:t>why shown as </a:t>
            </a:r>
            <a:r>
              <a:rPr lang="en-US" altLang="en-US" sz="1200">
                <a:solidFill>
                  <a:srgbClr val="FF0000"/>
                </a:solidFill>
                <a:latin typeface="Comic Sans MS" charset="0"/>
              </a:rPr>
              <a:t>“</a:t>
            </a:r>
            <a:r>
              <a:rPr lang="en-US" altLang="x-none" sz="1200">
                <a:solidFill>
                  <a:srgbClr val="FF0000"/>
                </a:solidFill>
                <a:latin typeface="Comic Sans MS" charset="0"/>
              </a:rPr>
              <a:t>*</a:t>
            </a:r>
            <a:r>
              <a:rPr lang="en-US" altLang="en-US" sz="1200">
                <a:solidFill>
                  <a:srgbClr val="FF0000"/>
                </a:solidFill>
                <a:latin typeface="Comic Sans MS" charset="0"/>
              </a:rPr>
              <a:t>”</a:t>
            </a:r>
            <a:r>
              <a:rPr lang="en-US" altLang="x-none" sz="1200">
                <a:solidFill>
                  <a:srgbClr val="FF0000"/>
                </a:solidFill>
                <a:latin typeface="Comic Sans MS" charset="0"/>
              </a:rPr>
              <a:t>?</a:t>
            </a:r>
          </a:p>
        </p:txBody>
      </p:sp>
      <p:sp>
        <p:nvSpPr>
          <p:cNvPr id="53273" name="Line 24"/>
          <p:cNvSpPr>
            <a:spLocks noChangeShapeType="1"/>
          </p:cNvSpPr>
          <p:nvPr/>
        </p:nvSpPr>
        <p:spPr bwMode="auto">
          <a:xfrm flipH="1" flipV="1">
            <a:off x="1963738" y="2574925"/>
            <a:ext cx="19050" cy="790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53274" name="Text Box 25"/>
          <p:cNvSpPr txBox="1">
            <a:spLocks noChangeArrowheads="1"/>
          </p:cNvSpPr>
          <p:nvPr/>
        </p:nvSpPr>
        <p:spPr bwMode="auto">
          <a:xfrm>
            <a:off x="1511300" y="3357563"/>
            <a:ext cx="9763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dirty="0">
                <a:solidFill>
                  <a:srgbClr val="000000"/>
                </a:solidFill>
              </a:rPr>
              <a:t>local port</a:t>
            </a:r>
          </a:p>
        </p:txBody>
      </p:sp>
    </p:spTree>
    <p:extLst>
      <p:ext uri="{BB962C8B-B14F-4D97-AF65-F5344CB8AC3E}">
        <p14:creationId xmlns:p14="http://schemas.microsoft.com/office/powerpoint/2010/main" val="421926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7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3CDCBFE-9BE2-5944-9277-5803CDD3EB6B}" type="slidenum">
              <a:rPr lang="en-US" altLang="x-none" sz="1400">
                <a:solidFill>
                  <a:srgbClr val="000000"/>
                </a:solidFill>
              </a:rPr>
              <a:pPr/>
              <a:t>43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533400" y="239713"/>
            <a:ext cx="82645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zh-CN" sz="3200" u="sng">
                <a:solidFill>
                  <a:srgbClr val="3333CC"/>
                </a:solidFill>
                <a:latin typeface="Comic Sans MS" charset="0"/>
                <a:ea typeface="宋体" charset="-122"/>
              </a:rPr>
              <a:t>Binding to Specific IP Addresses</a:t>
            </a:r>
            <a:endParaRPr lang="en-US" altLang="x-none" sz="3200" u="sng">
              <a:solidFill>
                <a:srgbClr val="3333CC"/>
              </a:solidFill>
              <a:latin typeface="Comic Sans MS" charset="0"/>
            </a:endParaRPr>
          </a:p>
        </p:txBody>
      </p:sp>
      <p:sp>
        <p:nvSpPr>
          <p:cNvPr id="83971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83972" name="Rectangle 5"/>
          <p:cNvSpPr>
            <a:spLocks noChangeArrowheads="1"/>
          </p:cNvSpPr>
          <p:nvPr/>
        </p:nvSpPr>
        <p:spPr bwMode="auto">
          <a:xfrm>
            <a:off x="793750" y="2170113"/>
            <a:ext cx="3259138" cy="3884612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83973" name="Text Box 6"/>
          <p:cNvSpPr txBox="1">
            <a:spLocks noChangeArrowheads="1"/>
          </p:cNvSpPr>
          <p:nvPr/>
        </p:nvSpPr>
        <p:spPr bwMode="auto">
          <a:xfrm>
            <a:off x="666750" y="1981200"/>
            <a:ext cx="1235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FF0000"/>
                </a:solidFill>
                <a:latin typeface="Comic Sans MS" charset="0"/>
              </a:rPr>
              <a:t>UDP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 socket space</a:t>
            </a:r>
          </a:p>
        </p:txBody>
      </p:sp>
      <p:sp>
        <p:nvSpPr>
          <p:cNvPr id="83974" name="Text Box 9"/>
          <p:cNvSpPr txBox="1">
            <a:spLocks noChangeArrowheads="1"/>
          </p:cNvSpPr>
          <p:nvPr/>
        </p:nvSpPr>
        <p:spPr bwMode="auto">
          <a:xfrm>
            <a:off x="1217613" y="1616075"/>
            <a:ext cx="2147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Public address: 128.36.59.2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Local address: 127.0.0.1</a:t>
            </a:r>
          </a:p>
        </p:txBody>
      </p:sp>
      <p:sp>
        <p:nvSpPr>
          <p:cNvPr id="83975" name="Rectangle 10"/>
          <p:cNvSpPr>
            <a:spLocks noChangeArrowheads="1"/>
          </p:cNvSpPr>
          <p:nvPr/>
        </p:nvSpPr>
        <p:spPr bwMode="auto">
          <a:xfrm>
            <a:off x="1063625" y="5375275"/>
            <a:ext cx="2830513" cy="560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83976" name="Line 11"/>
          <p:cNvSpPr>
            <a:spLocks noChangeShapeType="1"/>
          </p:cNvSpPr>
          <p:nvPr/>
        </p:nvSpPr>
        <p:spPr bwMode="auto">
          <a:xfrm flipH="1">
            <a:off x="2460625" y="4624388"/>
            <a:ext cx="4763" cy="614362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3977" name="Text Box 12"/>
          <p:cNvSpPr txBox="1">
            <a:spLocks noChangeArrowheads="1"/>
          </p:cNvSpPr>
          <p:nvPr/>
        </p:nvSpPr>
        <p:spPr bwMode="auto">
          <a:xfrm>
            <a:off x="1046163" y="5384800"/>
            <a:ext cx="18272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address:  {128.36.2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5:</a:t>
            </a:r>
            <a:r>
              <a:rPr lang="en-US" altLang="zh-CN" sz="1000" b="1">
                <a:solidFill>
                  <a:srgbClr val="000000"/>
                </a:solidFill>
                <a:latin typeface="Comic Sans MS" charset="0"/>
                <a:ea typeface="宋体" charset="-122"/>
              </a:rPr>
              <a:t>53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}</a:t>
            </a:r>
          </a:p>
          <a:p>
            <a:pPr algn="l"/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snd/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recv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 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buf:</a:t>
            </a:r>
          </a:p>
        </p:txBody>
      </p:sp>
      <p:sp>
        <p:nvSpPr>
          <p:cNvPr id="83978" name="Rectangle 1"/>
          <p:cNvSpPr>
            <a:spLocks noChangeArrowheads="1"/>
          </p:cNvSpPr>
          <p:nvPr/>
        </p:nvSpPr>
        <p:spPr bwMode="auto">
          <a:xfrm>
            <a:off x="4244975" y="1849438"/>
            <a:ext cx="4899025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 dirty="0" err="1">
                <a:solidFill>
                  <a:srgbClr val="000000"/>
                </a:solidFill>
                <a:latin typeface="Courier New" charset="0"/>
              </a:rPr>
              <a:t>InetAddress</a:t>
            </a:r>
            <a:r>
              <a:rPr lang="en-US" altLang="x-none" sz="1600" dirty="0">
                <a:solidFill>
                  <a:srgbClr val="000000"/>
                </a:solidFill>
                <a:latin typeface="Courier New" charset="0"/>
              </a:rPr>
              <a:t> sIP1 =         </a:t>
            </a:r>
          </a:p>
          <a:p>
            <a:pPr algn="l"/>
            <a:r>
              <a:rPr lang="en-US" altLang="x-none" sz="16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altLang="x-none" sz="1600" dirty="0" err="1">
                <a:solidFill>
                  <a:srgbClr val="000000"/>
                </a:solidFill>
                <a:latin typeface="Courier New" charset="0"/>
              </a:rPr>
              <a:t>InetAddress.</a:t>
            </a:r>
            <a:r>
              <a:rPr lang="en-US" altLang="x-none" sz="1600" i="1" dirty="0" err="1">
                <a:solidFill>
                  <a:srgbClr val="000000"/>
                </a:solidFill>
                <a:latin typeface="Courier New" charset="0"/>
              </a:rPr>
              <a:t>getByName</a:t>
            </a:r>
            <a:r>
              <a:rPr lang="en-US" altLang="x-none" sz="1600" i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altLang="en-US" sz="1600" i="1" dirty="0">
                <a:solidFill>
                  <a:srgbClr val="000000"/>
                </a:solidFill>
                <a:latin typeface="Courier New" charset="0"/>
              </a:rPr>
              <a:t>“</a:t>
            </a:r>
            <a:r>
              <a:rPr lang="en-US" altLang="ja-JP" sz="1600" i="1" dirty="0">
                <a:solidFill>
                  <a:srgbClr val="000000"/>
                </a:solidFill>
                <a:latin typeface="Courier New" charset="0"/>
              </a:rPr>
              <a:t>localhost</a:t>
            </a:r>
            <a:r>
              <a:rPr lang="en-US" altLang="en-US" sz="1600" i="1" dirty="0">
                <a:solidFill>
                  <a:srgbClr val="000000"/>
                </a:solidFill>
                <a:latin typeface="Courier New" charset="0"/>
              </a:rPr>
              <a:t>”</a:t>
            </a:r>
            <a:r>
              <a:rPr lang="en-US" altLang="ja-JP" sz="1600" i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 algn="l"/>
            <a:r>
              <a:rPr lang="en-US" altLang="x-none" sz="1600" dirty="0" err="1">
                <a:solidFill>
                  <a:srgbClr val="000000"/>
                </a:solidFill>
                <a:latin typeface="Courier New" charset="0"/>
              </a:rPr>
              <a:t>DatagramSocket</a:t>
            </a:r>
            <a:r>
              <a:rPr lang="en-US" altLang="x-none" sz="1600" dirty="0">
                <a:solidFill>
                  <a:srgbClr val="000000"/>
                </a:solidFill>
                <a:latin typeface="Courier New" charset="0"/>
              </a:rPr>
              <a:t> ssock1 = new </a:t>
            </a:r>
            <a:br>
              <a:rPr lang="en-US" altLang="x-none" sz="1600" dirty="0">
                <a:solidFill>
                  <a:srgbClr val="000000"/>
                </a:solidFill>
                <a:latin typeface="Courier New" charset="0"/>
              </a:rPr>
            </a:br>
            <a:r>
              <a:rPr lang="en-US" altLang="x-none" sz="1600" dirty="0">
                <a:solidFill>
                  <a:srgbClr val="000000"/>
                </a:solidFill>
                <a:latin typeface="Courier New" charset="0"/>
              </a:rPr>
              <a:t>       </a:t>
            </a:r>
            <a:r>
              <a:rPr lang="en-US" altLang="x-none" sz="1600" dirty="0" err="1">
                <a:solidFill>
                  <a:srgbClr val="000000"/>
                </a:solidFill>
                <a:latin typeface="Courier New" charset="0"/>
              </a:rPr>
              <a:t>DatagramSocket</a:t>
            </a:r>
            <a:r>
              <a:rPr lang="en-US" altLang="x-none" sz="1600" dirty="0">
                <a:solidFill>
                  <a:srgbClr val="000000"/>
                </a:solidFill>
                <a:latin typeface="Courier New" charset="0"/>
              </a:rPr>
              <a:t>(9876, sIP1); </a:t>
            </a:r>
          </a:p>
          <a:p>
            <a:pPr algn="l"/>
            <a:br>
              <a:rPr lang="en-US" altLang="x-none" sz="1600" dirty="0">
                <a:solidFill>
                  <a:srgbClr val="000000"/>
                </a:solidFill>
                <a:latin typeface="Courier New" charset="0"/>
              </a:rPr>
            </a:br>
            <a:endParaRPr lang="en-US" altLang="x-none" sz="1600" dirty="0">
              <a:solidFill>
                <a:srgbClr val="000000"/>
              </a:solidFill>
              <a:latin typeface="Courier New" charset="0"/>
            </a:endParaRPr>
          </a:p>
          <a:p>
            <a:pPr algn="l"/>
            <a:r>
              <a:rPr lang="en-US" altLang="x-none" sz="1600" dirty="0" err="1">
                <a:solidFill>
                  <a:srgbClr val="000000"/>
                </a:solidFill>
                <a:latin typeface="Courier New" charset="0"/>
              </a:rPr>
              <a:t>InetAddress</a:t>
            </a:r>
            <a:r>
              <a:rPr lang="en-US" altLang="x-none" sz="1600" dirty="0">
                <a:solidFill>
                  <a:srgbClr val="000000"/>
                </a:solidFill>
                <a:latin typeface="Courier New" charset="0"/>
              </a:rPr>
              <a:t> sIP2 =               </a:t>
            </a:r>
            <a:br>
              <a:rPr lang="en-US" altLang="x-none" sz="1600" dirty="0">
                <a:solidFill>
                  <a:srgbClr val="000000"/>
                </a:solidFill>
                <a:latin typeface="Courier New" charset="0"/>
              </a:rPr>
            </a:br>
            <a:r>
              <a:rPr lang="en-US" altLang="x-none" sz="16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altLang="x-none" sz="1600" dirty="0" err="1">
                <a:solidFill>
                  <a:srgbClr val="000000"/>
                </a:solidFill>
                <a:latin typeface="Courier New" charset="0"/>
              </a:rPr>
              <a:t>InetAddress.</a:t>
            </a:r>
            <a:r>
              <a:rPr lang="en-US" altLang="x-none" sz="1600" i="1" dirty="0" err="1">
                <a:solidFill>
                  <a:srgbClr val="000000"/>
                </a:solidFill>
                <a:latin typeface="Courier New" charset="0"/>
              </a:rPr>
              <a:t>getByName</a:t>
            </a:r>
            <a:r>
              <a:rPr lang="en-US" altLang="x-none" sz="1600" i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altLang="en-US" sz="1600" i="1" dirty="0">
                <a:solidFill>
                  <a:srgbClr val="000000"/>
                </a:solidFill>
                <a:latin typeface="Courier New" charset="0"/>
              </a:rPr>
              <a:t>“</a:t>
            </a:r>
            <a:r>
              <a:rPr lang="en-US" altLang="x-none" sz="1600" i="1" dirty="0">
                <a:solidFill>
                  <a:srgbClr val="000000"/>
                </a:solidFill>
                <a:latin typeface="Courier New" charset="0"/>
              </a:rPr>
              <a:t>128.36.59.2</a:t>
            </a:r>
            <a:r>
              <a:rPr lang="en-US" altLang="en-US" sz="1600" i="1" dirty="0">
                <a:solidFill>
                  <a:srgbClr val="000000"/>
                </a:solidFill>
                <a:latin typeface="Courier New" charset="0"/>
              </a:rPr>
              <a:t>”</a:t>
            </a:r>
            <a:r>
              <a:rPr lang="en-US" altLang="x-none" sz="1600" i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 algn="l"/>
            <a:r>
              <a:rPr lang="en-US" altLang="x-none" sz="1600" dirty="0" err="1">
                <a:solidFill>
                  <a:srgbClr val="000000"/>
                </a:solidFill>
                <a:latin typeface="Courier New" charset="0"/>
              </a:rPr>
              <a:t>DatagramSocket</a:t>
            </a:r>
            <a:r>
              <a:rPr lang="en-US" altLang="x-none" sz="1600" dirty="0">
                <a:solidFill>
                  <a:srgbClr val="000000"/>
                </a:solidFill>
                <a:latin typeface="Courier New" charset="0"/>
              </a:rPr>
              <a:t> ssock2 = new </a:t>
            </a:r>
            <a:br>
              <a:rPr lang="en-US" altLang="x-none" sz="1600" dirty="0">
                <a:solidFill>
                  <a:srgbClr val="000000"/>
                </a:solidFill>
                <a:latin typeface="Courier New" charset="0"/>
              </a:rPr>
            </a:br>
            <a:r>
              <a:rPr lang="en-US" altLang="x-none" sz="1600" dirty="0">
                <a:solidFill>
                  <a:srgbClr val="000000"/>
                </a:solidFill>
                <a:latin typeface="Courier New" charset="0"/>
              </a:rPr>
              <a:t>       </a:t>
            </a:r>
            <a:r>
              <a:rPr lang="en-US" altLang="x-none" sz="1600" dirty="0" err="1">
                <a:solidFill>
                  <a:srgbClr val="000000"/>
                </a:solidFill>
                <a:latin typeface="Courier New" charset="0"/>
              </a:rPr>
              <a:t>DatagramSocket</a:t>
            </a:r>
            <a:r>
              <a:rPr lang="en-US" altLang="x-none" sz="1600" dirty="0">
                <a:solidFill>
                  <a:srgbClr val="000000"/>
                </a:solidFill>
                <a:latin typeface="Courier New" charset="0"/>
              </a:rPr>
              <a:t>(9876,sIP2); </a:t>
            </a:r>
          </a:p>
          <a:p>
            <a:pPr algn="l"/>
            <a:br>
              <a:rPr lang="en-US" altLang="x-none" sz="1600" i="1" dirty="0">
                <a:solidFill>
                  <a:srgbClr val="000000"/>
                </a:solidFill>
                <a:latin typeface="Courier New" charset="0"/>
              </a:rPr>
            </a:br>
            <a:endParaRPr lang="en-US" altLang="x-none" sz="1600" i="1" dirty="0">
              <a:solidFill>
                <a:srgbClr val="000000"/>
              </a:solidFill>
              <a:latin typeface="Courier New" charset="0"/>
            </a:endParaRPr>
          </a:p>
          <a:p>
            <a:pPr algn="l"/>
            <a:r>
              <a:rPr lang="en-US" altLang="x-none" sz="1600" dirty="0" err="1">
                <a:solidFill>
                  <a:srgbClr val="000000"/>
                </a:solidFill>
                <a:latin typeface="Courier New" charset="0"/>
              </a:rPr>
              <a:t>DatagramSocket</a:t>
            </a:r>
            <a:r>
              <a:rPr lang="en-US" altLang="x-none" sz="16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altLang="x-none" sz="1600" dirty="0" err="1">
                <a:solidFill>
                  <a:srgbClr val="000000"/>
                </a:solidFill>
                <a:latin typeface="Courier New" charset="0"/>
              </a:rPr>
              <a:t>serverSocket</a:t>
            </a:r>
            <a:r>
              <a:rPr lang="en-US" altLang="x-none" sz="1600" dirty="0">
                <a:solidFill>
                  <a:srgbClr val="000000"/>
                </a:solidFill>
                <a:latin typeface="Courier New" charset="0"/>
              </a:rPr>
              <a:t> = new </a:t>
            </a:r>
            <a:r>
              <a:rPr lang="en-US" altLang="x-none" sz="1600" dirty="0" err="1">
                <a:solidFill>
                  <a:srgbClr val="000000"/>
                </a:solidFill>
                <a:latin typeface="Courier New" charset="0"/>
              </a:rPr>
              <a:t>DatagramSocket</a:t>
            </a:r>
            <a:r>
              <a:rPr lang="en-US" altLang="x-none" sz="1600" dirty="0">
                <a:solidFill>
                  <a:srgbClr val="000000"/>
                </a:solidFill>
                <a:latin typeface="Courier New" charset="0"/>
              </a:rPr>
              <a:t>(6789); </a:t>
            </a:r>
            <a:endParaRPr lang="en-US" altLang="x-none" sz="1600" i="1" dirty="0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83979" name="Group 2"/>
          <p:cNvGrpSpPr>
            <a:grpSpLocks/>
          </p:cNvGrpSpPr>
          <p:nvPr/>
        </p:nvGrpSpPr>
        <p:grpSpPr bwMode="auto">
          <a:xfrm>
            <a:off x="992188" y="2332038"/>
            <a:ext cx="2865437" cy="1370012"/>
            <a:chOff x="992188" y="2279650"/>
            <a:chExt cx="2865270" cy="1370659"/>
          </a:xfrm>
        </p:grpSpPr>
        <p:sp>
          <p:nvSpPr>
            <p:cNvPr id="83986" name="Rectangle 7"/>
            <p:cNvSpPr>
              <a:spLocks noChangeArrowheads="1"/>
            </p:cNvSpPr>
            <p:nvPr/>
          </p:nvSpPr>
          <p:spPr bwMode="auto">
            <a:xfrm>
              <a:off x="996950" y="2279650"/>
              <a:ext cx="2830348" cy="5606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83987" name="Text Box 8"/>
            <p:cNvSpPr txBox="1">
              <a:spLocks noChangeArrowheads="1"/>
            </p:cNvSpPr>
            <p:nvPr/>
          </p:nvSpPr>
          <p:spPr bwMode="auto">
            <a:xfrm>
              <a:off x="992188" y="2349533"/>
              <a:ext cx="1742973" cy="400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{127.0.0.1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9876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snd/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buf:</a:t>
              </a:r>
            </a:p>
          </p:txBody>
        </p:sp>
        <p:sp>
          <p:nvSpPr>
            <p:cNvPr id="83988" name="Rectangle 7"/>
            <p:cNvSpPr>
              <a:spLocks noChangeArrowheads="1"/>
            </p:cNvSpPr>
            <p:nvPr/>
          </p:nvSpPr>
          <p:spPr bwMode="auto">
            <a:xfrm>
              <a:off x="1027111" y="3089657"/>
              <a:ext cx="2830347" cy="5606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83989" name="Text Box 8"/>
            <p:cNvSpPr txBox="1">
              <a:spLocks noChangeArrowheads="1"/>
            </p:cNvSpPr>
            <p:nvPr/>
          </p:nvSpPr>
          <p:spPr bwMode="auto">
            <a:xfrm>
              <a:off x="1022348" y="3159540"/>
              <a:ext cx="1919176" cy="400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{128.36.59.2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9876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snd/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buf:</a:t>
              </a:r>
            </a:p>
          </p:txBody>
        </p:sp>
      </p:grpSp>
      <p:cxnSp>
        <p:nvCxnSpPr>
          <p:cNvPr id="83980" name="Straight Arrow Connector 4"/>
          <p:cNvCxnSpPr>
            <a:cxnSpLocks noChangeShapeType="1"/>
            <a:endCxn id="83986" idx="3"/>
          </p:cNvCxnSpPr>
          <p:nvPr/>
        </p:nvCxnSpPr>
        <p:spPr bwMode="auto">
          <a:xfrm flipH="1" flipV="1">
            <a:off x="3827463" y="2611438"/>
            <a:ext cx="452437" cy="6985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83981" name="Line 22"/>
          <p:cNvSpPr>
            <a:spLocks noChangeShapeType="1"/>
          </p:cNvSpPr>
          <p:nvPr/>
        </p:nvSpPr>
        <p:spPr bwMode="auto">
          <a:xfrm>
            <a:off x="2728913" y="2500313"/>
            <a:ext cx="1557337" cy="52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3982" name="Line 22"/>
          <p:cNvSpPr>
            <a:spLocks noChangeShapeType="1"/>
          </p:cNvSpPr>
          <p:nvPr/>
        </p:nvSpPr>
        <p:spPr bwMode="auto">
          <a:xfrm>
            <a:off x="2627313" y="3452813"/>
            <a:ext cx="173831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3983" name="Rectangle 7"/>
          <p:cNvSpPr>
            <a:spLocks noChangeArrowheads="1"/>
          </p:cNvSpPr>
          <p:nvPr/>
        </p:nvSpPr>
        <p:spPr bwMode="auto">
          <a:xfrm>
            <a:off x="1023938" y="3919538"/>
            <a:ext cx="2830512" cy="560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83984" name="Text Box 8"/>
          <p:cNvSpPr txBox="1">
            <a:spLocks noChangeArrowheads="1"/>
          </p:cNvSpPr>
          <p:nvPr/>
        </p:nvSpPr>
        <p:spPr bwMode="auto">
          <a:xfrm>
            <a:off x="1019175" y="3989388"/>
            <a:ext cx="1285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address:  {*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:</a:t>
            </a:r>
            <a:r>
              <a:rPr lang="en-US" altLang="zh-CN" sz="1000" b="1">
                <a:solidFill>
                  <a:srgbClr val="000000"/>
                </a:solidFill>
                <a:latin typeface="Comic Sans MS" charset="0"/>
                <a:ea typeface="宋体" charset="-122"/>
              </a:rPr>
              <a:t>6789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}</a:t>
            </a:r>
          </a:p>
          <a:p>
            <a:pPr algn="l"/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snd/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recv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 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buf:</a:t>
            </a:r>
          </a:p>
        </p:txBody>
      </p:sp>
      <p:sp>
        <p:nvSpPr>
          <p:cNvPr id="83985" name="Line 22"/>
          <p:cNvSpPr>
            <a:spLocks noChangeShapeType="1"/>
          </p:cNvSpPr>
          <p:nvPr/>
        </p:nvSpPr>
        <p:spPr bwMode="auto">
          <a:xfrm>
            <a:off x="2660650" y="4094163"/>
            <a:ext cx="1625600" cy="814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50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1E0C023-60E5-3E49-994F-6888CB079A7D}" type="slidenum">
              <a:rPr lang="en-US" altLang="x-none" sz="1400">
                <a:solidFill>
                  <a:srgbClr val="000000"/>
                </a:solidFill>
              </a:rPr>
              <a:pPr/>
              <a:t>44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53251" name="Rectangle 2"/>
          <p:cNvSpPr>
            <a:spLocks noChangeArrowheads="1"/>
          </p:cNvSpPr>
          <p:nvPr/>
        </p:nvSpPr>
        <p:spPr bwMode="auto">
          <a:xfrm>
            <a:off x="533400" y="239713"/>
            <a:ext cx="82645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altLang="zh-CN" sz="3200" u="sng" dirty="0">
                <a:solidFill>
                  <a:srgbClr val="3333CC"/>
                </a:solidFill>
                <a:latin typeface="Comic Sans MS" charset="0"/>
                <a:ea typeface="宋体" charset="0"/>
                <a:cs typeface="宋体" charset="0"/>
              </a:rPr>
              <a:t>UDP </a:t>
            </a:r>
            <a:r>
              <a:rPr lang="en-US" altLang="zh-CN" sz="3200" u="sng" dirty="0" err="1">
                <a:solidFill>
                  <a:srgbClr val="3333CC"/>
                </a:solidFill>
                <a:latin typeface="Comic Sans MS" charset="0"/>
                <a:ea typeface="宋体" charset="0"/>
                <a:cs typeface="宋体" charset="0"/>
              </a:rPr>
              <a:t>Demultiplexing</a:t>
            </a:r>
            <a:endParaRPr lang="en-US" sz="3200" u="sng" dirty="0">
              <a:solidFill>
                <a:srgbClr val="3333CC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53252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>
                <a:solidFill>
                  <a:srgbClr val="000000"/>
                </a:solidFill>
              </a:rPr>
              <a:t>server</a:t>
            </a:r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3254" name="Rectangle 5"/>
          <p:cNvSpPr>
            <a:spLocks noChangeArrowheads="1"/>
          </p:cNvSpPr>
          <p:nvPr/>
        </p:nvSpPr>
        <p:spPr bwMode="auto">
          <a:xfrm>
            <a:off x="793750" y="2170113"/>
            <a:ext cx="3259138" cy="3884612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53255" name="Text Box 6"/>
          <p:cNvSpPr txBox="1">
            <a:spLocks noChangeArrowheads="1"/>
          </p:cNvSpPr>
          <p:nvPr/>
        </p:nvSpPr>
        <p:spPr bwMode="auto">
          <a:xfrm>
            <a:off x="666750" y="1981200"/>
            <a:ext cx="1235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000">
                <a:solidFill>
                  <a:srgbClr val="FF0000"/>
                </a:solidFill>
              </a:rPr>
              <a:t>UDP</a:t>
            </a:r>
            <a:r>
              <a:rPr lang="en-US" sz="1000">
                <a:solidFill>
                  <a:srgbClr val="000000"/>
                </a:solidFill>
              </a:rPr>
              <a:t> socket space</a:t>
            </a:r>
          </a:p>
        </p:txBody>
      </p:sp>
      <p:sp>
        <p:nvSpPr>
          <p:cNvPr id="53258" name="Text Box 9"/>
          <p:cNvSpPr txBox="1">
            <a:spLocks noChangeArrowheads="1"/>
          </p:cNvSpPr>
          <p:nvPr/>
        </p:nvSpPr>
        <p:spPr bwMode="auto">
          <a:xfrm>
            <a:off x="1217613" y="1616075"/>
            <a:ext cx="2147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>
              <a:defRPr/>
            </a:pPr>
            <a:r>
              <a:rPr lang="en-US" sz="1200" dirty="0">
                <a:solidFill>
                  <a:srgbClr val="000000"/>
                </a:solidFill>
              </a:rPr>
              <a:t>Public address: 128.36.59.2</a:t>
            </a: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Local address: 127.0.0.1</a:t>
            </a:r>
          </a:p>
        </p:txBody>
      </p:sp>
      <p:sp>
        <p:nvSpPr>
          <p:cNvPr id="53259" name="Rectangle 10"/>
          <p:cNvSpPr>
            <a:spLocks noChangeArrowheads="1"/>
          </p:cNvSpPr>
          <p:nvPr/>
        </p:nvSpPr>
        <p:spPr bwMode="auto">
          <a:xfrm>
            <a:off x="1063625" y="5216525"/>
            <a:ext cx="2830513" cy="560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53260" name="Line 11"/>
          <p:cNvSpPr>
            <a:spLocks noChangeShapeType="1"/>
          </p:cNvSpPr>
          <p:nvPr/>
        </p:nvSpPr>
        <p:spPr bwMode="auto">
          <a:xfrm>
            <a:off x="2478088" y="3922713"/>
            <a:ext cx="6350" cy="1100137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53261" name="Text Box 12"/>
          <p:cNvSpPr txBox="1">
            <a:spLocks noChangeArrowheads="1"/>
          </p:cNvSpPr>
          <p:nvPr/>
        </p:nvSpPr>
        <p:spPr bwMode="auto">
          <a:xfrm>
            <a:off x="1046163" y="5253038"/>
            <a:ext cx="18272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>
              <a:defRPr/>
            </a:pPr>
            <a:r>
              <a:rPr lang="en-US" sz="1000">
                <a:solidFill>
                  <a:srgbClr val="000000"/>
                </a:solidFill>
              </a:rPr>
              <a:t>address:  {128.36.2</a:t>
            </a:r>
            <a:r>
              <a:rPr lang="en-US" altLang="zh-CN" sz="1000">
                <a:solidFill>
                  <a:srgbClr val="000000"/>
                </a:solidFill>
                <a:ea typeface="宋体" charset="0"/>
                <a:cs typeface="宋体" charset="0"/>
              </a:rPr>
              <a:t>3</a:t>
            </a:r>
            <a:r>
              <a:rPr lang="en-US" sz="1000">
                <a:solidFill>
                  <a:srgbClr val="000000"/>
                </a:solidFill>
              </a:rPr>
              <a:t>2.</a:t>
            </a:r>
            <a:r>
              <a:rPr lang="en-US" altLang="zh-CN" sz="1000">
                <a:solidFill>
                  <a:srgbClr val="000000"/>
                </a:solidFill>
                <a:ea typeface="宋体" charset="0"/>
                <a:cs typeface="宋体" charset="0"/>
              </a:rPr>
              <a:t>5:</a:t>
            </a:r>
            <a:r>
              <a:rPr lang="en-US" altLang="zh-CN" sz="1000" b="1">
                <a:solidFill>
                  <a:srgbClr val="000000"/>
                </a:solidFill>
                <a:ea typeface="宋体" charset="0"/>
                <a:cs typeface="宋体" charset="0"/>
              </a:rPr>
              <a:t>53</a:t>
            </a:r>
            <a:r>
              <a:rPr lang="en-US" sz="1000">
                <a:solidFill>
                  <a:srgbClr val="000000"/>
                </a:solidFill>
              </a:rPr>
              <a:t>}</a:t>
            </a:r>
          </a:p>
          <a:p>
            <a:pPr algn="l">
              <a:defRPr/>
            </a:pPr>
            <a:r>
              <a:rPr lang="en-US" altLang="zh-CN" sz="1000">
                <a:solidFill>
                  <a:srgbClr val="000000"/>
                </a:solidFill>
                <a:ea typeface="宋体" charset="0"/>
                <a:cs typeface="宋体" charset="0"/>
              </a:rPr>
              <a:t>snd/</a:t>
            </a:r>
            <a:r>
              <a:rPr lang="en-US" sz="1000">
                <a:solidFill>
                  <a:srgbClr val="000000"/>
                </a:solidFill>
              </a:rPr>
              <a:t>recv</a:t>
            </a:r>
            <a:r>
              <a:rPr lang="en-US" altLang="zh-CN" sz="1000">
                <a:solidFill>
                  <a:srgbClr val="000000"/>
                </a:solidFill>
                <a:ea typeface="宋体" charset="0"/>
                <a:cs typeface="宋体" charset="0"/>
              </a:rPr>
              <a:t> </a:t>
            </a:r>
            <a:r>
              <a:rPr lang="en-US" sz="1000">
                <a:solidFill>
                  <a:srgbClr val="000000"/>
                </a:solidFill>
              </a:rPr>
              <a:t>buf:</a:t>
            </a:r>
          </a:p>
        </p:txBody>
      </p:sp>
      <p:sp>
        <p:nvSpPr>
          <p:cNvPr id="53270" name="Text Box 21"/>
          <p:cNvSpPr txBox="1">
            <a:spLocks noChangeArrowheads="1"/>
          </p:cNvSpPr>
          <p:nvPr/>
        </p:nvSpPr>
        <p:spPr bwMode="auto">
          <a:xfrm>
            <a:off x="741363" y="6256338"/>
            <a:ext cx="7032625" cy="36988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>
              <a:defRPr/>
            </a:pPr>
            <a:r>
              <a:rPr lang="en-US" sz="1800" dirty="0">
                <a:solidFill>
                  <a:srgbClr val="000000"/>
                </a:solidFill>
              </a:rPr>
              <a:t>UDP </a:t>
            </a:r>
            <a:r>
              <a:rPr lang="en-US" sz="1800" dirty="0" err="1">
                <a:solidFill>
                  <a:srgbClr val="000000"/>
                </a:solidFill>
              </a:rPr>
              <a:t>demutiplexing</a:t>
            </a:r>
            <a:r>
              <a:rPr lang="en-US" sz="1800" dirty="0">
                <a:solidFill>
                  <a:srgbClr val="000000"/>
                </a:solidFill>
              </a:rPr>
              <a:t> is based </a:t>
            </a:r>
            <a:r>
              <a:rPr lang="en-US" sz="1800">
                <a:solidFill>
                  <a:srgbClr val="000000"/>
                </a:solidFill>
              </a:rPr>
              <a:t>on matching (</a:t>
            </a:r>
            <a:r>
              <a:rPr lang="en-US" sz="1800" dirty="0" err="1">
                <a:solidFill>
                  <a:srgbClr val="000000"/>
                </a:solidFill>
              </a:rPr>
              <a:t>dst</a:t>
            </a:r>
            <a:r>
              <a:rPr lang="en-US" sz="1800" dirty="0">
                <a:solidFill>
                  <a:srgbClr val="000000"/>
                </a:solidFill>
              </a:rPr>
              <a:t> address, </a:t>
            </a:r>
            <a:r>
              <a:rPr lang="en-US" sz="1800" dirty="0" err="1">
                <a:solidFill>
                  <a:srgbClr val="000000"/>
                </a:solidFill>
              </a:rPr>
              <a:t>dst</a:t>
            </a:r>
            <a:r>
              <a:rPr lang="en-US" sz="1800" dirty="0">
                <a:solidFill>
                  <a:srgbClr val="000000"/>
                </a:solidFill>
              </a:rPr>
              <a:t> port) </a:t>
            </a:r>
          </a:p>
        </p:txBody>
      </p:sp>
      <p:grpSp>
        <p:nvGrpSpPr>
          <p:cNvPr id="86027" name="Group 2"/>
          <p:cNvGrpSpPr>
            <a:grpSpLocks/>
          </p:cNvGrpSpPr>
          <p:nvPr/>
        </p:nvGrpSpPr>
        <p:grpSpPr bwMode="auto">
          <a:xfrm>
            <a:off x="992188" y="2332038"/>
            <a:ext cx="2865437" cy="1370012"/>
            <a:chOff x="992188" y="2279650"/>
            <a:chExt cx="2865270" cy="1370659"/>
          </a:xfrm>
        </p:grpSpPr>
        <p:sp>
          <p:nvSpPr>
            <p:cNvPr id="53256" name="Rectangle 7"/>
            <p:cNvSpPr>
              <a:spLocks noChangeArrowheads="1"/>
            </p:cNvSpPr>
            <p:nvPr/>
          </p:nvSpPr>
          <p:spPr bwMode="auto">
            <a:xfrm>
              <a:off x="996950" y="2279650"/>
              <a:ext cx="2830348" cy="5606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3257" name="Text Box 8"/>
            <p:cNvSpPr txBox="1">
              <a:spLocks noChangeArrowheads="1"/>
            </p:cNvSpPr>
            <p:nvPr/>
          </p:nvSpPr>
          <p:spPr bwMode="auto">
            <a:xfrm>
              <a:off x="992188" y="2349533"/>
              <a:ext cx="1742973" cy="400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>
                <a:defRPr/>
              </a:pPr>
              <a:r>
                <a:rPr lang="en-US" sz="1000" dirty="0">
                  <a:solidFill>
                    <a:srgbClr val="000000"/>
                  </a:solidFill>
                </a:rPr>
                <a:t>address:  {127.0.0.1</a:t>
              </a:r>
              <a:r>
                <a:rPr lang="en-US" altLang="zh-CN" sz="1000" dirty="0">
                  <a:solidFill>
                    <a:srgbClr val="000000"/>
                  </a:solidFill>
                  <a:ea typeface="宋体" charset="0"/>
                  <a:cs typeface="宋体" charset="0"/>
                </a:rPr>
                <a:t>:</a:t>
              </a:r>
              <a:r>
                <a:rPr lang="en-US" altLang="zh-CN" sz="1000" b="1" dirty="0">
                  <a:solidFill>
                    <a:srgbClr val="000000"/>
                  </a:solidFill>
                  <a:ea typeface="宋体" charset="0"/>
                  <a:cs typeface="宋体" charset="0"/>
                </a:rPr>
                <a:t>9876</a:t>
              </a:r>
              <a:r>
                <a:rPr lang="en-US" sz="1000" dirty="0">
                  <a:solidFill>
                    <a:srgbClr val="000000"/>
                  </a:solidFill>
                </a:rPr>
                <a:t>}</a:t>
              </a:r>
            </a:p>
            <a:p>
              <a:pPr algn="l">
                <a:defRPr/>
              </a:pPr>
              <a:r>
                <a:rPr lang="en-US" altLang="zh-CN" sz="1000" dirty="0" err="1">
                  <a:solidFill>
                    <a:srgbClr val="000000"/>
                  </a:solidFill>
                  <a:ea typeface="宋体" charset="0"/>
                  <a:cs typeface="宋体" charset="0"/>
                </a:rPr>
                <a:t>snd</a:t>
              </a:r>
              <a:r>
                <a:rPr lang="en-US" altLang="zh-CN" sz="1000" dirty="0">
                  <a:solidFill>
                    <a:srgbClr val="000000"/>
                  </a:solidFill>
                  <a:ea typeface="宋体" charset="0"/>
                  <a:cs typeface="宋体" charset="0"/>
                </a:rPr>
                <a:t>/</a:t>
              </a:r>
              <a:r>
                <a:rPr lang="en-US" sz="1000" dirty="0" err="1">
                  <a:solidFill>
                    <a:srgbClr val="000000"/>
                  </a:solidFill>
                </a:rPr>
                <a:t>recv</a:t>
              </a:r>
              <a:r>
                <a:rPr lang="en-US" altLang="zh-CN" sz="1000" dirty="0">
                  <a:solidFill>
                    <a:srgbClr val="000000"/>
                  </a:solidFill>
                  <a:ea typeface="宋体" charset="0"/>
                  <a:cs typeface="宋体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</a:rPr>
                <a:t>buf</a:t>
              </a:r>
              <a:r>
                <a:rPr lang="en-US" sz="1000" dirty="0">
                  <a:solidFill>
                    <a:srgbClr val="000000"/>
                  </a:solidFill>
                </a:rPr>
                <a:t>:</a:t>
              </a:r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1027111" y="3089657"/>
              <a:ext cx="2830347" cy="5606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0" name="Text Box 8"/>
            <p:cNvSpPr txBox="1">
              <a:spLocks noChangeArrowheads="1"/>
            </p:cNvSpPr>
            <p:nvPr/>
          </p:nvSpPr>
          <p:spPr bwMode="auto">
            <a:xfrm>
              <a:off x="1022348" y="3159540"/>
              <a:ext cx="1919176" cy="400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>
                <a:defRPr/>
              </a:pPr>
              <a:r>
                <a:rPr lang="en-US" sz="1000" dirty="0">
                  <a:solidFill>
                    <a:srgbClr val="000000"/>
                  </a:solidFill>
                </a:rPr>
                <a:t>address:  {128.36.59.2</a:t>
              </a:r>
              <a:r>
                <a:rPr lang="en-US" altLang="zh-CN" sz="1000" dirty="0">
                  <a:solidFill>
                    <a:srgbClr val="000000"/>
                  </a:solidFill>
                  <a:ea typeface="宋体" charset="0"/>
                  <a:cs typeface="宋体" charset="0"/>
                </a:rPr>
                <a:t>:</a:t>
              </a:r>
              <a:r>
                <a:rPr lang="en-US" altLang="zh-CN" sz="1000" b="1" dirty="0">
                  <a:solidFill>
                    <a:srgbClr val="000000"/>
                  </a:solidFill>
                  <a:ea typeface="宋体" charset="0"/>
                  <a:cs typeface="宋体" charset="0"/>
                </a:rPr>
                <a:t>9876</a:t>
              </a:r>
              <a:r>
                <a:rPr lang="en-US" sz="1000" dirty="0">
                  <a:solidFill>
                    <a:srgbClr val="000000"/>
                  </a:solidFill>
                </a:rPr>
                <a:t>}</a:t>
              </a:r>
            </a:p>
            <a:p>
              <a:pPr algn="l">
                <a:defRPr/>
              </a:pPr>
              <a:r>
                <a:rPr lang="en-US" altLang="zh-CN" sz="1000" dirty="0" err="1">
                  <a:solidFill>
                    <a:srgbClr val="000000"/>
                  </a:solidFill>
                  <a:ea typeface="宋体" charset="0"/>
                  <a:cs typeface="宋体" charset="0"/>
                </a:rPr>
                <a:t>snd</a:t>
              </a:r>
              <a:r>
                <a:rPr lang="en-US" altLang="zh-CN" sz="1000" dirty="0">
                  <a:solidFill>
                    <a:srgbClr val="000000"/>
                  </a:solidFill>
                  <a:ea typeface="宋体" charset="0"/>
                  <a:cs typeface="宋体" charset="0"/>
                </a:rPr>
                <a:t>/</a:t>
              </a:r>
              <a:r>
                <a:rPr lang="en-US" sz="1000" dirty="0" err="1">
                  <a:solidFill>
                    <a:srgbClr val="000000"/>
                  </a:solidFill>
                </a:rPr>
                <a:t>recv</a:t>
              </a:r>
              <a:r>
                <a:rPr lang="en-US" altLang="zh-CN" sz="1000" dirty="0">
                  <a:solidFill>
                    <a:srgbClr val="000000"/>
                  </a:solidFill>
                  <a:ea typeface="宋体" charset="0"/>
                  <a:cs typeface="宋体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</a:rPr>
                <a:t>buf</a:t>
              </a:r>
              <a:r>
                <a:rPr lang="en-US" sz="1000" dirty="0">
                  <a:solidFill>
                    <a:srgbClr val="000000"/>
                  </a:solidFill>
                </a:rPr>
                <a:t>:</a:t>
              </a:r>
            </a:p>
          </p:txBody>
        </p:sp>
      </p:grpSp>
      <p:cxnSp>
        <p:nvCxnSpPr>
          <p:cNvPr id="86028" name="Straight Arrow Connector 4"/>
          <p:cNvCxnSpPr>
            <a:cxnSpLocks noChangeShapeType="1"/>
            <a:endCxn id="53256" idx="3"/>
          </p:cNvCxnSpPr>
          <p:nvPr/>
        </p:nvCxnSpPr>
        <p:spPr bwMode="auto">
          <a:xfrm flipH="1" flipV="1">
            <a:off x="3827463" y="2611438"/>
            <a:ext cx="452437" cy="6985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grpSp>
        <p:nvGrpSpPr>
          <p:cNvPr id="86029" name="Group 4"/>
          <p:cNvGrpSpPr>
            <a:grpSpLocks/>
          </p:cNvGrpSpPr>
          <p:nvPr/>
        </p:nvGrpSpPr>
        <p:grpSpPr bwMode="auto">
          <a:xfrm>
            <a:off x="7251700" y="425450"/>
            <a:ext cx="1384300" cy="2511425"/>
            <a:chOff x="114" y="896"/>
            <a:chExt cx="872" cy="2044"/>
          </a:xfrm>
        </p:grpSpPr>
        <p:grpSp>
          <p:nvGrpSpPr>
            <p:cNvPr id="86065" name="Group 5"/>
            <p:cNvGrpSpPr>
              <a:grpSpLocks/>
            </p:cNvGrpSpPr>
            <p:nvPr/>
          </p:nvGrpSpPr>
          <p:grpSpPr bwMode="auto">
            <a:xfrm>
              <a:off x="240" y="1440"/>
              <a:ext cx="637" cy="1500"/>
              <a:chOff x="608" y="2454"/>
              <a:chExt cx="1261" cy="1500"/>
            </a:xfrm>
          </p:grpSpPr>
          <p:sp>
            <p:nvSpPr>
              <p:cNvPr id="86070" name="Rectangle 6"/>
              <p:cNvSpPr>
                <a:spLocks noChangeArrowheads="1"/>
              </p:cNvSpPr>
              <p:nvPr/>
            </p:nvSpPr>
            <p:spPr bwMode="auto">
              <a:xfrm>
                <a:off x="608" y="24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600"/>
              </a:p>
            </p:txBody>
          </p:sp>
          <p:sp>
            <p:nvSpPr>
              <p:cNvPr id="86071" name="Rectangle 7"/>
              <p:cNvSpPr>
                <a:spLocks noChangeArrowheads="1"/>
              </p:cNvSpPr>
              <p:nvPr/>
            </p:nvSpPr>
            <p:spPr bwMode="auto">
              <a:xfrm>
                <a:off x="608" y="27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600"/>
              </a:p>
            </p:txBody>
          </p:sp>
          <p:sp>
            <p:nvSpPr>
              <p:cNvPr id="86072" name="Rectangle 8"/>
              <p:cNvSpPr>
                <a:spLocks noChangeArrowheads="1"/>
              </p:cNvSpPr>
              <p:nvPr/>
            </p:nvSpPr>
            <p:spPr bwMode="auto">
              <a:xfrm>
                <a:off x="608" y="30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600"/>
              </a:p>
            </p:txBody>
          </p:sp>
          <p:sp>
            <p:nvSpPr>
              <p:cNvPr id="86073" name="Rectangle 9"/>
              <p:cNvSpPr>
                <a:spLocks noChangeArrowheads="1"/>
              </p:cNvSpPr>
              <p:nvPr/>
            </p:nvSpPr>
            <p:spPr bwMode="auto">
              <a:xfrm>
                <a:off x="608" y="33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600"/>
              </a:p>
            </p:txBody>
          </p:sp>
          <p:sp>
            <p:nvSpPr>
              <p:cNvPr id="86074" name="Rectangle 10"/>
              <p:cNvSpPr>
                <a:spLocks noChangeArrowheads="1"/>
              </p:cNvSpPr>
              <p:nvPr/>
            </p:nvSpPr>
            <p:spPr bwMode="auto">
              <a:xfrm>
                <a:off x="608" y="36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600"/>
              </a:p>
            </p:txBody>
          </p:sp>
        </p:grpSp>
        <p:grpSp>
          <p:nvGrpSpPr>
            <p:cNvPr id="86066" name="Group 11"/>
            <p:cNvGrpSpPr>
              <a:grpSpLocks/>
            </p:cNvGrpSpPr>
            <p:nvPr/>
          </p:nvGrpSpPr>
          <p:grpSpPr bwMode="auto">
            <a:xfrm>
              <a:off x="409" y="1484"/>
              <a:ext cx="377" cy="315"/>
              <a:chOff x="2614" y="2862"/>
              <a:chExt cx="377" cy="315"/>
            </a:xfrm>
          </p:grpSpPr>
          <p:sp>
            <p:nvSpPr>
              <p:cNvPr id="86068" name="Rectangle 12"/>
              <p:cNvSpPr>
                <a:spLocks noChangeArrowheads="1"/>
              </p:cNvSpPr>
              <p:nvPr/>
            </p:nvSpPr>
            <p:spPr bwMode="auto">
              <a:xfrm>
                <a:off x="2614" y="3054"/>
                <a:ext cx="377" cy="12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86069" name="Oval 13"/>
              <p:cNvSpPr>
                <a:spLocks noChangeArrowheads="1"/>
              </p:cNvSpPr>
              <p:nvPr/>
            </p:nvSpPr>
            <p:spPr bwMode="auto">
              <a:xfrm>
                <a:off x="2614" y="2862"/>
                <a:ext cx="377" cy="1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600"/>
                  <a:t>P1</a:t>
                </a:r>
              </a:p>
            </p:txBody>
          </p:sp>
        </p:grpSp>
        <p:sp>
          <p:nvSpPr>
            <p:cNvPr id="86067" name="Text Box 14"/>
            <p:cNvSpPr txBox="1">
              <a:spLocks noChangeArrowheads="1"/>
            </p:cNvSpPr>
            <p:nvPr/>
          </p:nvSpPr>
          <p:spPr bwMode="auto">
            <a:xfrm>
              <a:off x="114" y="896"/>
              <a:ext cx="87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chemeClr val="accent2"/>
                  </a:solidFill>
                  <a:latin typeface="Comic Sans MS" charset="0"/>
                </a:rPr>
                <a:t>client</a:t>
              </a:r>
            </a:p>
            <a:p>
              <a:r>
                <a:rPr lang="en-US" altLang="x-none" sz="2000">
                  <a:solidFill>
                    <a:schemeClr val="accent2"/>
                  </a:solidFill>
                  <a:latin typeface="Comic Sans MS" charset="0"/>
                </a:rPr>
                <a:t> on server</a:t>
              </a:r>
            </a:p>
          </p:txBody>
        </p:sp>
      </p:grpSp>
      <p:grpSp>
        <p:nvGrpSpPr>
          <p:cNvPr id="86030" name="Group 1"/>
          <p:cNvGrpSpPr>
            <a:grpSpLocks/>
          </p:cNvGrpSpPr>
          <p:nvPr/>
        </p:nvGrpSpPr>
        <p:grpSpPr bwMode="auto">
          <a:xfrm>
            <a:off x="5513388" y="1447800"/>
            <a:ext cx="1660525" cy="1252538"/>
            <a:chOff x="7743915" y="3856556"/>
            <a:chExt cx="1046972" cy="1252954"/>
          </a:xfrm>
        </p:grpSpPr>
        <p:sp>
          <p:nvSpPr>
            <p:cNvPr id="86058" name="Rectangle 44"/>
            <p:cNvSpPr>
              <a:spLocks noChangeArrowheads="1"/>
            </p:cNvSpPr>
            <p:nvPr/>
          </p:nvSpPr>
          <p:spPr bwMode="auto">
            <a:xfrm>
              <a:off x="7793306" y="3856556"/>
              <a:ext cx="9906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600"/>
                <a:t>SP: </a:t>
              </a:r>
              <a:r>
                <a:rPr lang="en-US" altLang="x-none" sz="1600">
                  <a:ea typeface="宋体" charset="-122"/>
                </a:rPr>
                <a:t>x</a:t>
              </a:r>
              <a:endParaRPr lang="en-US" altLang="x-none" sz="1600"/>
            </a:p>
          </p:txBody>
        </p:sp>
        <p:sp>
          <p:nvSpPr>
            <p:cNvPr id="86059" name="Rectangle 45"/>
            <p:cNvSpPr>
              <a:spLocks noChangeArrowheads="1"/>
            </p:cNvSpPr>
            <p:nvPr/>
          </p:nvSpPr>
          <p:spPr bwMode="auto">
            <a:xfrm>
              <a:off x="7793306" y="4161356"/>
              <a:ext cx="9906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600"/>
                <a:t>DP: 9876</a:t>
              </a:r>
            </a:p>
          </p:txBody>
        </p:sp>
        <p:sp>
          <p:nvSpPr>
            <p:cNvPr id="86060" name="Rectangle 46"/>
            <p:cNvSpPr>
              <a:spLocks noChangeArrowheads="1"/>
            </p:cNvSpPr>
            <p:nvPr/>
          </p:nvSpPr>
          <p:spPr bwMode="auto">
            <a:xfrm>
              <a:off x="7793308" y="4466156"/>
              <a:ext cx="9906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endParaRPr lang="x-none" altLang="x-none" sz="1600"/>
            </a:p>
          </p:txBody>
        </p:sp>
        <p:sp>
          <p:nvSpPr>
            <p:cNvPr id="86061" name="Rectangle 63"/>
            <p:cNvSpPr>
              <a:spLocks noChangeArrowheads="1"/>
            </p:cNvSpPr>
            <p:nvPr/>
          </p:nvSpPr>
          <p:spPr bwMode="auto">
            <a:xfrm>
              <a:off x="7793308" y="4770956"/>
              <a:ext cx="9906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endParaRPr lang="x-none" altLang="x-none" sz="1600"/>
            </a:p>
          </p:txBody>
        </p:sp>
        <p:sp>
          <p:nvSpPr>
            <p:cNvPr id="86062" name="Text Box 65"/>
            <p:cNvSpPr txBox="1">
              <a:spLocks noChangeArrowheads="1"/>
            </p:cNvSpPr>
            <p:nvPr/>
          </p:nvSpPr>
          <p:spPr bwMode="auto">
            <a:xfrm>
              <a:off x="7929833" y="4378844"/>
              <a:ext cx="12965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endParaRPr lang="x-none" altLang="x-none" sz="1600">
                <a:latin typeface="Comic Sans MS" charset="0"/>
              </a:endParaRPr>
            </a:p>
          </p:txBody>
        </p:sp>
        <p:sp>
          <p:nvSpPr>
            <p:cNvPr id="86063" name="Text Box 66"/>
            <p:cNvSpPr txBox="1">
              <a:spLocks noChangeArrowheads="1"/>
            </p:cNvSpPr>
            <p:nvPr/>
          </p:nvSpPr>
          <p:spPr bwMode="auto">
            <a:xfrm>
              <a:off x="7758195" y="4466156"/>
              <a:ext cx="60882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600">
                  <a:latin typeface="Comic Sans MS" charset="0"/>
                </a:rPr>
                <a:t> S-IP: A</a:t>
              </a:r>
            </a:p>
          </p:txBody>
        </p:sp>
        <p:sp>
          <p:nvSpPr>
            <p:cNvPr id="86064" name="Text Box 67"/>
            <p:cNvSpPr txBox="1">
              <a:spLocks noChangeArrowheads="1"/>
            </p:cNvSpPr>
            <p:nvPr/>
          </p:nvSpPr>
          <p:spPr bwMode="auto">
            <a:xfrm>
              <a:off x="7743915" y="4770956"/>
              <a:ext cx="10469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600">
                  <a:latin typeface="Comic Sans MS" charset="0"/>
                </a:rPr>
                <a:t> D-IP:</a:t>
              </a:r>
              <a:r>
                <a:rPr lang="en-US" altLang="zh-CN" sz="1600">
                  <a:latin typeface="Comic Sans MS" charset="0"/>
                  <a:ea typeface="宋体" charset="-122"/>
                </a:rPr>
                <a:t> 127.0.0.1</a:t>
              </a:r>
              <a:endParaRPr lang="en-US" altLang="x-none" sz="1600">
                <a:latin typeface="Comic Sans MS" charset="0"/>
              </a:endParaRPr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016250" y="1597025"/>
            <a:ext cx="4800600" cy="1231900"/>
            <a:chOff x="3016250" y="1597025"/>
            <a:chExt cx="4800600" cy="1231900"/>
          </a:xfrm>
        </p:grpSpPr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3016250" y="2487613"/>
              <a:ext cx="1677988" cy="331787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6056" name="Line 42"/>
            <p:cNvSpPr>
              <a:spLocks noChangeShapeType="1"/>
            </p:cNvSpPr>
            <p:nvPr/>
          </p:nvSpPr>
          <p:spPr bwMode="auto">
            <a:xfrm>
              <a:off x="7813675" y="1597025"/>
              <a:ext cx="3175" cy="12319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57" name="Line 43"/>
            <p:cNvSpPr>
              <a:spLocks noChangeShapeType="1"/>
            </p:cNvSpPr>
            <p:nvPr/>
          </p:nvSpPr>
          <p:spPr bwMode="auto">
            <a:xfrm>
              <a:off x="4689475" y="2819400"/>
              <a:ext cx="31242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6032" name="Group 4"/>
          <p:cNvGrpSpPr>
            <a:grpSpLocks/>
          </p:cNvGrpSpPr>
          <p:nvPr/>
        </p:nvGrpSpPr>
        <p:grpSpPr bwMode="auto">
          <a:xfrm>
            <a:off x="7524750" y="3590925"/>
            <a:ext cx="1011238" cy="2644775"/>
            <a:chOff x="240" y="1440"/>
            <a:chExt cx="637" cy="2153"/>
          </a:xfrm>
        </p:grpSpPr>
        <p:grpSp>
          <p:nvGrpSpPr>
            <p:cNvPr id="86045" name="Group 5"/>
            <p:cNvGrpSpPr>
              <a:grpSpLocks/>
            </p:cNvGrpSpPr>
            <p:nvPr/>
          </p:nvGrpSpPr>
          <p:grpSpPr bwMode="auto">
            <a:xfrm>
              <a:off x="240" y="1440"/>
              <a:ext cx="637" cy="1500"/>
              <a:chOff x="608" y="2454"/>
              <a:chExt cx="1261" cy="1500"/>
            </a:xfrm>
          </p:grpSpPr>
          <p:sp>
            <p:nvSpPr>
              <p:cNvPr id="86050" name="Rectangle 6"/>
              <p:cNvSpPr>
                <a:spLocks noChangeArrowheads="1"/>
              </p:cNvSpPr>
              <p:nvPr/>
            </p:nvSpPr>
            <p:spPr bwMode="auto">
              <a:xfrm>
                <a:off x="608" y="24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600"/>
              </a:p>
            </p:txBody>
          </p:sp>
          <p:sp>
            <p:nvSpPr>
              <p:cNvPr id="86051" name="Rectangle 7"/>
              <p:cNvSpPr>
                <a:spLocks noChangeArrowheads="1"/>
              </p:cNvSpPr>
              <p:nvPr/>
            </p:nvSpPr>
            <p:spPr bwMode="auto">
              <a:xfrm>
                <a:off x="608" y="27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600"/>
              </a:p>
            </p:txBody>
          </p:sp>
          <p:sp>
            <p:nvSpPr>
              <p:cNvPr id="86052" name="Rectangle 8"/>
              <p:cNvSpPr>
                <a:spLocks noChangeArrowheads="1"/>
              </p:cNvSpPr>
              <p:nvPr/>
            </p:nvSpPr>
            <p:spPr bwMode="auto">
              <a:xfrm>
                <a:off x="608" y="30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600"/>
              </a:p>
            </p:txBody>
          </p:sp>
          <p:sp>
            <p:nvSpPr>
              <p:cNvPr id="86053" name="Rectangle 9"/>
              <p:cNvSpPr>
                <a:spLocks noChangeArrowheads="1"/>
              </p:cNvSpPr>
              <p:nvPr/>
            </p:nvSpPr>
            <p:spPr bwMode="auto">
              <a:xfrm>
                <a:off x="608" y="33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600"/>
              </a:p>
            </p:txBody>
          </p:sp>
          <p:sp>
            <p:nvSpPr>
              <p:cNvPr id="86054" name="Rectangle 10"/>
              <p:cNvSpPr>
                <a:spLocks noChangeArrowheads="1"/>
              </p:cNvSpPr>
              <p:nvPr/>
            </p:nvSpPr>
            <p:spPr bwMode="auto">
              <a:xfrm>
                <a:off x="608" y="36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600"/>
              </a:p>
            </p:txBody>
          </p:sp>
        </p:grpSp>
        <p:grpSp>
          <p:nvGrpSpPr>
            <p:cNvPr id="86046" name="Group 11"/>
            <p:cNvGrpSpPr>
              <a:grpSpLocks/>
            </p:cNvGrpSpPr>
            <p:nvPr/>
          </p:nvGrpSpPr>
          <p:grpSpPr bwMode="auto">
            <a:xfrm>
              <a:off x="409" y="1484"/>
              <a:ext cx="377" cy="315"/>
              <a:chOff x="2614" y="2862"/>
              <a:chExt cx="377" cy="315"/>
            </a:xfrm>
          </p:grpSpPr>
          <p:sp>
            <p:nvSpPr>
              <p:cNvPr id="86048" name="Rectangle 12"/>
              <p:cNvSpPr>
                <a:spLocks noChangeArrowheads="1"/>
              </p:cNvSpPr>
              <p:nvPr/>
            </p:nvSpPr>
            <p:spPr bwMode="auto">
              <a:xfrm>
                <a:off x="2614" y="3054"/>
                <a:ext cx="377" cy="12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86049" name="Oval 13"/>
              <p:cNvSpPr>
                <a:spLocks noChangeArrowheads="1"/>
              </p:cNvSpPr>
              <p:nvPr/>
            </p:nvSpPr>
            <p:spPr bwMode="auto">
              <a:xfrm>
                <a:off x="2614" y="2862"/>
                <a:ext cx="377" cy="1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600"/>
                  <a:t>P2</a:t>
                </a:r>
              </a:p>
            </p:txBody>
          </p:sp>
        </p:grpSp>
        <p:sp>
          <p:nvSpPr>
            <p:cNvPr id="86047" name="Text Box 14"/>
            <p:cNvSpPr txBox="1">
              <a:spLocks noChangeArrowheads="1"/>
            </p:cNvSpPr>
            <p:nvPr/>
          </p:nvSpPr>
          <p:spPr bwMode="auto">
            <a:xfrm>
              <a:off x="306" y="3017"/>
              <a:ext cx="538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chemeClr val="accent2"/>
                  </a:solidFill>
                  <a:latin typeface="Comic Sans MS" charset="0"/>
                </a:rPr>
                <a:t>client</a:t>
              </a:r>
            </a:p>
            <a:p>
              <a:r>
                <a:rPr lang="en-US" altLang="x-none" sz="2000">
                  <a:solidFill>
                    <a:schemeClr val="accent2"/>
                  </a:solidFill>
                  <a:latin typeface="Comic Sans MS" charset="0"/>
                </a:rPr>
                <a:t> IP: B</a:t>
              </a:r>
            </a:p>
          </p:txBody>
        </p:sp>
      </p:grpSp>
      <p:grpSp>
        <p:nvGrpSpPr>
          <p:cNvPr id="86033" name="Group 54"/>
          <p:cNvGrpSpPr>
            <a:grpSpLocks/>
          </p:cNvGrpSpPr>
          <p:nvPr/>
        </p:nvGrpSpPr>
        <p:grpSpPr bwMode="auto">
          <a:xfrm>
            <a:off x="5264150" y="3943350"/>
            <a:ext cx="2266950" cy="1252538"/>
            <a:chOff x="7743915" y="3856556"/>
            <a:chExt cx="1225670" cy="1252954"/>
          </a:xfrm>
        </p:grpSpPr>
        <p:sp>
          <p:nvSpPr>
            <p:cNvPr id="86038" name="Rectangle 44"/>
            <p:cNvSpPr>
              <a:spLocks noChangeArrowheads="1"/>
            </p:cNvSpPr>
            <p:nvPr/>
          </p:nvSpPr>
          <p:spPr bwMode="auto">
            <a:xfrm>
              <a:off x="7793306" y="3856556"/>
              <a:ext cx="9906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600"/>
                <a:t>SP: </a:t>
              </a:r>
              <a:r>
                <a:rPr lang="en-US" altLang="x-none" sz="1600">
                  <a:ea typeface="宋体" charset="-122"/>
                </a:rPr>
                <a:t>y</a:t>
              </a:r>
              <a:endParaRPr lang="en-US" altLang="x-none" sz="1600"/>
            </a:p>
          </p:txBody>
        </p:sp>
        <p:sp>
          <p:nvSpPr>
            <p:cNvPr id="86039" name="Rectangle 45"/>
            <p:cNvSpPr>
              <a:spLocks noChangeArrowheads="1"/>
            </p:cNvSpPr>
            <p:nvPr/>
          </p:nvSpPr>
          <p:spPr bwMode="auto">
            <a:xfrm>
              <a:off x="7793306" y="4161356"/>
              <a:ext cx="9906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600"/>
                <a:t>DP: 9876</a:t>
              </a:r>
            </a:p>
          </p:txBody>
        </p:sp>
        <p:sp>
          <p:nvSpPr>
            <p:cNvPr id="86040" name="Rectangle 46"/>
            <p:cNvSpPr>
              <a:spLocks noChangeArrowheads="1"/>
            </p:cNvSpPr>
            <p:nvPr/>
          </p:nvSpPr>
          <p:spPr bwMode="auto">
            <a:xfrm>
              <a:off x="7793308" y="4466156"/>
              <a:ext cx="9906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endParaRPr lang="x-none" altLang="x-none" sz="1600"/>
            </a:p>
          </p:txBody>
        </p:sp>
        <p:sp>
          <p:nvSpPr>
            <p:cNvPr id="86041" name="Rectangle 63"/>
            <p:cNvSpPr>
              <a:spLocks noChangeArrowheads="1"/>
            </p:cNvSpPr>
            <p:nvPr/>
          </p:nvSpPr>
          <p:spPr bwMode="auto">
            <a:xfrm>
              <a:off x="7793308" y="4770956"/>
              <a:ext cx="9906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endParaRPr lang="x-none" altLang="x-none" sz="1600"/>
            </a:p>
          </p:txBody>
        </p:sp>
        <p:sp>
          <p:nvSpPr>
            <p:cNvPr id="86042" name="Text Box 65"/>
            <p:cNvSpPr txBox="1">
              <a:spLocks noChangeArrowheads="1"/>
            </p:cNvSpPr>
            <p:nvPr/>
          </p:nvSpPr>
          <p:spPr bwMode="auto">
            <a:xfrm>
              <a:off x="7929833" y="4378844"/>
              <a:ext cx="12965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endParaRPr lang="x-none" altLang="x-none" sz="1600">
                <a:latin typeface="Comic Sans MS" charset="0"/>
              </a:endParaRPr>
            </a:p>
          </p:txBody>
        </p:sp>
        <p:sp>
          <p:nvSpPr>
            <p:cNvPr id="86043" name="Text Box 66"/>
            <p:cNvSpPr txBox="1">
              <a:spLocks noChangeArrowheads="1"/>
            </p:cNvSpPr>
            <p:nvPr/>
          </p:nvSpPr>
          <p:spPr bwMode="auto">
            <a:xfrm>
              <a:off x="7758195" y="4466156"/>
              <a:ext cx="5107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600">
                  <a:latin typeface="Comic Sans MS" charset="0"/>
                </a:rPr>
                <a:t> S-IP: B</a:t>
              </a:r>
            </a:p>
          </p:txBody>
        </p:sp>
        <p:sp>
          <p:nvSpPr>
            <p:cNvPr id="86044" name="Text Box 67"/>
            <p:cNvSpPr txBox="1">
              <a:spLocks noChangeArrowheads="1"/>
            </p:cNvSpPr>
            <p:nvPr/>
          </p:nvSpPr>
          <p:spPr bwMode="auto">
            <a:xfrm>
              <a:off x="7743915" y="4770956"/>
              <a:ext cx="12256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600">
                  <a:latin typeface="Comic Sans MS" charset="0"/>
                </a:rPr>
                <a:t> D-IP:</a:t>
              </a:r>
              <a:r>
                <a:rPr lang="en-US" altLang="zh-CN" sz="1600">
                  <a:latin typeface="Comic Sans MS" charset="0"/>
                  <a:ea typeface="宋体" charset="-122"/>
                </a:rPr>
                <a:t> 128.36.59.2</a:t>
              </a:r>
              <a:endParaRPr lang="en-US" altLang="x-none" sz="1600">
                <a:latin typeface="Comic Sans MS" charset="0"/>
              </a:endParaRPr>
            </a:p>
          </p:txBody>
        </p:sp>
      </p:grpSp>
      <p:grpSp>
        <p:nvGrpSpPr>
          <p:cNvPr id="61" name="Group 60"/>
          <p:cNvGrpSpPr>
            <a:grpSpLocks/>
          </p:cNvGrpSpPr>
          <p:nvPr/>
        </p:nvGrpSpPr>
        <p:grpSpPr bwMode="auto">
          <a:xfrm>
            <a:off x="3327400" y="3533775"/>
            <a:ext cx="4562475" cy="1790700"/>
            <a:chOff x="3326268" y="3534004"/>
            <a:chExt cx="4563607" cy="1790471"/>
          </a:xfrm>
        </p:grpSpPr>
        <p:sp>
          <p:nvSpPr>
            <p:cNvPr id="86035" name="Line 42"/>
            <p:cNvSpPr>
              <a:spLocks noChangeShapeType="1"/>
            </p:cNvSpPr>
            <p:nvPr/>
          </p:nvSpPr>
          <p:spPr bwMode="auto">
            <a:xfrm>
              <a:off x="7886700" y="4092575"/>
              <a:ext cx="3175" cy="12319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36" name="Line 43"/>
            <p:cNvSpPr>
              <a:spLocks noChangeShapeType="1"/>
            </p:cNvSpPr>
            <p:nvPr/>
          </p:nvSpPr>
          <p:spPr bwMode="auto">
            <a:xfrm>
              <a:off x="4762500" y="5316538"/>
              <a:ext cx="31242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22"/>
            <p:cNvSpPr>
              <a:spLocks noChangeShapeType="1"/>
            </p:cNvSpPr>
            <p:nvPr/>
          </p:nvSpPr>
          <p:spPr bwMode="auto">
            <a:xfrm>
              <a:off x="3326268" y="3534004"/>
              <a:ext cx="1465627" cy="1769837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60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4DCC670-B33A-DC41-8B5B-D0F54B8F660F}" type="slidenum">
              <a:rPr lang="en-US" altLang="x-none" sz="1400">
                <a:solidFill>
                  <a:srgbClr val="000000"/>
                </a:solidFill>
              </a:rPr>
              <a:pPr/>
              <a:t>45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53251" name="Rectangle 2"/>
          <p:cNvSpPr>
            <a:spLocks noChangeArrowheads="1"/>
          </p:cNvSpPr>
          <p:nvPr/>
        </p:nvSpPr>
        <p:spPr bwMode="auto">
          <a:xfrm>
            <a:off x="533400" y="239713"/>
            <a:ext cx="82645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altLang="zh-CN" sz="3200" u="sng" dirty="0">
                <a:solidFill>
                  <a:srgbClr val="3333CC"/>
                </a:solidFill>
                <a:latin typeface="Comic Sans MS" charset="0"/>
                <a:ea typeface="宋体" charset="0"/>
                <a:cs typeface="宋体" charset="0"/>
              </a:rPr>
              <a:t>UDP </a:t>
            </a:r>
            <a:r>
              <a:rPr lang="en-US" altLang="zh-CN" sz="3200" u="sng" dirty="0" err="1">
                <a:solidFill>
                  <a:srgbClr val="3333CC"/>
                </a:solidFill>
                <a:latin typeface="Comic Sans MS" charset="0"/>
                <a:ea typeface="宋体" charset="0"/>
                <a:cs typeface="宋体" charset="0"/>
              </a:rPr>
              <a:t>Demultiplexing</a:t>
            </a:r>
            <a:endParaRPr lang="en-US" sz="3200" u="sng" dirty="0">
              <a:solidFill>
                <a:srgbClr val="3333CC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53252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>
                <a:solidFill>
                  <a:srgbClr val="000000"/>
                </a:solidFill>
              </a:rPr>
              <a:t>server</a:t>
            </a:r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3254" name="Rectangle 5"/>
          <p:cNvSpPr>
            <a:spLocks noChangeArrowheads="1"/>
          </p:cNvSpPr>
          <p:nvPr/>
        </p:nvSpPr>
        <p:spPr bwMode="auto">
          <a:xfrm>
            <a:off x="793750" y="2170113"/>
            <a:ext cx="3259138" cy="3884612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53255" name="Text Box 6"/>
          <p:cNvSpPr txBox="1">
            <a:spLocks noChangeArrowheads="1"/>
          </p:cNvSpPr>
          <p:nvPr/>
        </p:nvSpPr>
        <p:spPr bwMode="auto">
          <a:xfrm>
            <a:off x="666750" y="1981200"/>
            <a:ext cx="1235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000">
                <a:solidFill>
                  <a:srgbClr val="FF0000"/>
                </a:solidFill>
              </a:rPr>
              <a:t>UDP</a:t>
            </a:r>
            <a:r>
              <a:rPr lang="en-US" sz="1000">
                <a:solidFill>
                  <a:srgbClr val="000000"/>
                </a:solidFill>
              </a:rPr>
              <a:t> socket space</a:t>
            </a:r>
          </a:p>
        </p:txBody>
      </p:sp>
      <p:sp>
        <p:nvSpPr>
          <p:cNvPr id="53258" name="Text Box 9"/>
          <p:cNvSpPr txBox="1">
            <a:spLocks noChangeArrowheads="1"/>
          </p:cNvSpPr>
          <p:nvPr/>
        </p:nvSpPr>
        <p:spPr bwMode="auto">
          <a:xfrm>
            <a:off x="1217613" y="1616075"/>
            <a:ext cx="2147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>
              <a:defRPr/>
            </a:pPr>
            <a:r>
              <a:rPr lang="en-US" sz="1200" dirty="0">
                <a:solidFill>
                  <a:srgbClr val="000000"/>
                </a:solidFill>
              </a:rPr>
              <a:t>Public address: 128.36.59.2</a:t>
            </a: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Local address: 127.0.0.1</a:t>
            </a:r>
          </a:p>
        </p:txBody>
      </p:sp>
      <p:sp>
        <p:nvSpPr>
          <p:cNvPr id="53259" name="Rectangle 10"/>
          <p:cNvSpPr>
            <a:spLocks noChangeArrowheads="1"/>
          </p:cNvSpPr>
          <p:nvPr/>
        </p:nvSpPr>
        <p:spPr bwMode="auto">
          <a:xfrm>
            <a:off x="1063625" y="5216525"/>
            <a:ext cx="2830513" cy="560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53260" name="Line 11"/>
          <p:cNvSpPr>
            <a:spLocks noChangeShapeType="1"/>
          </p:cNvSpPr>
          <p:nvPr/>
        </p:nvSpPr>
        <p:spPr bwMode="auto">
          <a:xfrm>
            <a:off x="2471738" y="4611688"/>
            <a:ext cx="12700" cy="411162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53261" name="Text Box 12"/>
          <p:cNvSpPr txBox="1">
            <a:spLocks noChangeArrowheads="1"/>
          </p:cNvSpPr>
          <p:nvPr/>
        </p:nvSpPr>
        <p:spPr bwMode="auto">
          <a:xfrm>
            <a:off x="1046163" y="5253038"/>
            <a:ext cx="18272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>
              <a:defRPr/>
            </a:pPr>
            <a:r>
              <a:rPr lang="en-US" sz="1000">
                <a:solidFill>
                  <a:srgbClr val="000000"/>
                </a:solidFill>
              </a:rPr>
              <a:t>address:  {128.36.2</a:t>
            </a:r>
            <a:r>
              <a:rPr lang="en-US" altLang="zh-CN" sz="1000">
                <a:solidFill>
                  <a:srgbClr val="000000"/>
                </a:solidFill>
                <a:ea typeface="宋体" charset="0"/>
                <a:cs typeface="宋体" charset="0"/>
              </a:rPr>
              <a:t>3</a:t>
            </a:r>
            <a:r>
              <a:rPr lang="en-US" sz="1000">
                <a:solidFill>
                  <a:srgbClr val="000000"/>
                </a:solidFill>
              </a:rPr>
              <a:t>2.</a:t>
            </a:r>
            <a:r>
              <a:rPr lang="en-US" altLang="zh-CN" sz="1000">
                <a:solidFill>
                  <a:srgbClr val="000000"/>
                </a:solidFill>
                <a:ea typeface="宋体" charset="0"/>
                <a:cs typeface="宋体" charset="0"/>
              </a:rPr>
              <a:t>5:</a:t>
            </a:r>
            <a:r>
              <a:rPr lang="en-US" altLang="zh-CN" sz="1000" b="1">
                <a:solidFill>
                  <a:srgbClr val="000000"/>
                </a:solidFill>
                <a:ea typeface="宋体" charset="0"/>
                <a:cs typeface="宋体" charset="0"/>
              </a:rPr>
              <a:t>53</a:t>
            </a:r>
            <a:r>
              <a:rPr lang="en-US" sz="1000">
                <a:solidFill>
                  <a:srgbClr val="000000"/>
                </a:solidFill>
              </a:rPr>
              <a:t>}</a:t>
            </a:r>
          </a:p>
          <a:p>
            <a:pPr algn="l">
              <a:defRPr/>
            </a:pPr>
            <a:r>
              <a:rPr lang="en-US" altLang="zh-CN" sz="1000">
                <a:solidFill>
                  <a:srgbClr val="000000"/>
                </a:solidFill>
                <a:ea typeface="宋体" charset="0"/>
                <a:cs typeface="宋体" charset="0"/>
              </a:rPr>
              <a:t>snd/</a:t>
            </a:r>
            <a:r>
              <a:rPr lang="en-US" sz="1000">
                <a:solidFill>
                  <a:srgbClr val="000000"/>
                </a:solidFill>
              </a:rPr>
              <a:t>recv</a:t>
            </a:r>
            <a:r>
              <a:rPr lang="en-US" altLang="zh-CN" sz="1000">
                <a:solidFill>
                  <a:srgbClr val="000000"/>
                </a:solidFill>
                <a:ea typeface="宋体" charset="0"/>
                <a:cs typeface="宋体" charset="0"/>
              </a:rPr>
              <a:t> </a:t>
            </a:r>
            <a:r>
              <a:rPr lang="en-US" sz="1000">
                <a:solidFill>
                  <a:srgbClr val="000000"/>
                </a:solidFill>
              </a:rPr>
              <a:t>buf:</a:t>
            </a:r>
          </a:p>
        </p:txBody>
      </p:sp>
      <p:sp>
        <p:nvSpPr>
          <p:cNvPr id="53270" name="Text Box 21"/>
          <p:cNvSpPr txBox="1">
            <a:spLocks noChangeArrowheads="1"/>
          </p:cNvSpPr>
          <p:nvPr/>
        </p:nvSpPr>
        <p:spPr bwMode="auto">
          <a:xfrm>
            <a:off x="741363" y="6256338"/>
            <a:ext cx="7032625" cy="36988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>
              <a:defRPr/>
            </a:pPr>
            <a:r>
              <a:rPr lang="en-US" sz="1800" dirty="0">
                <a:solidFill>
                  <a:srgbClr val="000000"/>
                </a:solidFill>
              </a:rPr>
              <a:t>UDP </a:t>
            </a:r>
            <a:r>
              <a:rPr lang="en-US" sz="1800" dirty="0" err="1">
                <a:solidFill>
                  <a:srgbClr val="000000"/>
                </a:solidFill>
              </a:rPr>
              <a:t>demutiplexing</a:t>
            </a:r>
            <a:r>
              <a:rPr lang="en-US" sz="1800" dirty="0">
                <a:solidFill>
                  <a:srgbClr val="000000"/>
                </a:solidFill>
              </a:rPr>
              <a:t> is based </a:t>
            </a:r>
            <a:r>
              <a:rPr lang="en-US" sz="1800">
                <a:solidFill>
                  <a:srgbClr val="000000"/>
                </a:solidFill>
              </a:rPr>
              <a:t>on matching (</a:t>
            </a:r>
            <a:r>
              <a:rPr lang="en-US" sz="1800" dirty="0" err="1">
                <a:solidFill>
                  <a:srgbClr val="000000"/>
                </a:solidFill>
              </a:rPr>
              <a:t>dst</a:t>
            </a:r>
            <a:r>
              <a:rPr lang="en-US" sz="1800" dirty="0">
                <a:solidFill>
                  <a:srgbClr val="000000"/>
                </a:solidFill>
              </a:rPr>
              <a:t> address, </a:t>
            </a:r>
            <a:r>
              <a:rPr lang="en-US" sz="1800" dirty="0" err="1">
                <a:solidFill>
                  <a:srgbClr val="000000"/>
                </a:solidFill>
              </a:rPr>
              <a:t>dst</a:t>
            </a:r>
            <a:r>
              <a:rPr lang="en-US" sz="1800" dirty="0">
                <a:solidFill>
                  <a:srgbClr val="000000"/>
                </a:solidFill>
              </a:rPr>
              <a:t> port) </a:t>
            </a:r>
          </a:p>
        </p:txBody>
      </p:sp>
      <p:cxnSp>
        <p:nvCxnSpPr>
          <p:cNvPr id="88075" name="Straight Arrow Connector 4"/>
          <p:cNvCxnSpPr>
            <a:cxnSpLocks noChangeShapeType="1"/>
          </p:cNvCxnSpPr>
          <p:nvPr/>
        </p:nvCxnSpPr>
        <p:spPr bwMode="auto">
          <a:xfrm flipH="1" flipV="1">
            <a:off x="3827463" y="2611438"/>
            <a:ext cx="452437" cy="6985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grpSp>
        <p:nvGrpSpPr>
          <p:cNvPr id="88076" name="Group 4"/>
          <p:cNvGrpSpPr>
            <a:grpSpLocks/>
          </p:cNvGrpSpPr>
          <p:nvPr/>
        </p:nvGrpSpPr>
        <p:grpSpPr bwMode="auto">
          <a:xfrm>
            <a:off x="7291388" y="425450"/>
            <a:ext cx="1308100" cy="2511425"/>
            <a:chOff x="139" y="896"/>
            <a:chExt cx="824" cy="2044"/>
          </a:xfrm>
        </p:grpSpPr>
        <p:grpSp>
          <p:nvGrpSpPr>
            <p:cNvPr id="88119" name="Group 5"/>
            <p:cNvGrpSpPr>
              <a:grpSpLocks/>
            </p:cNvGrpSpPr>
            <p:nvPr/>
          </p:nvGrpSpPr>
          <p:grpSpPr bwMode="auto">
            <a:xfrm>
              <a:off x="240" y="1440"/>
              <a:ext cx="637" cy="1500"/>
              <a:chOff x="608" y="2454"/>
              <a:chExt cx="1261" cy="1500"/>
            </a:xfrm>
          </p:grpSpPr>
          <p:sp>
            <p:nvSpPr>
              <p:cNvPr id="88124" name="Rectangle 6"/>
              <p:cNvSpPr>
                <a:spLocks noChangeArrowheads="1"/>
              </p:cNvSpPr>
              <p:nvPr/>
            </p:nvSpPr>
            <p:spPr bwMode="auto">
              <a:xfrm>
                <a:off x="608" y="24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600"/>
              </a:p>
            </p:txBody>
          </p:sp>
          <p:sp>
            <p:nvSpPr>
              <p:cNvPr id="88125" name="Rectangle 7"/>
              <p:cNvSpPr>
                <a:spLocks noChangeArrowheads="1"/>
              </p:cNvSpPr>
              <p:nvPr/>
            </p:nvSpPr>
            <p:spPr bwMode="auto">
              <a:xfrm>
                <a:off x="608" y="27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600"/>
              </a:p>
            </p:txBody>
          </p:sp>
          <p:sp>
            <p:nvSpPr>
              <p:cNvPr id="88126" name="Rectangle 8"/>
              <p:cNvSpPr>
                <a:spLocks noChangeArrowheads="1"/>
              </p:cNvSpPr>
              <p:nvPr/>
            </p:nvSpPr>
            <p:spPr bwMode="auto">
              <a:xfrm>
                <a:off x="608" y="30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600"/>
              </a:p>
            </p:txBody>
          </p:sp>
          <p:sp>
            <p:nvSpPr>
              <p:cNvPr id="88127" name="Rectangle 9"/>
              <p:cNvSpPr>
                <a:spLocks noChangeArrowheads="1"/>
              </p:cNvSpPr>
              <p:nvPr/>
            </p:nvSpPr>
            <p:spPr bwMode="auto">
              <a:xfrm>
                <a:off x="608" y="33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600"/>
              </a:p>
            </p:txBody>
          </p:sp>
          <p:sp>
            <p:nvSpPr>
              <p:cNvPr id="88128" name="Rectangle 10"/>
              <p:cNvSpPr>
                <a:spLocks noChangeArrowheads="1"/>
              </p:cNvSpPr>
              <p:nvPr/>
            </p:nvSpPr>
            <p:spPr bwMode="auto">
              <a:xfrm>
                <a:off x="608" y="36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600"/>
              </a:p>
            </p:txBody>
          </p:sp>
        </p:grpSp>
        <p:grpSp>
          <p:nvGrpSpPr>
            <p:cNvPr id="88120" name="Group 11"/>
            <p:cNvGrpSpPr>
              <a:grpSpLocks/>
            </p:cNvGrpSpPr>
            <p:nvPr/>
          </p:nvGrpSpPr>
          <p:grpSpPr bwMode="auto">
            <a:xfrm>
              <a:off x="409" y="1484"/>
              <a:ext cx="377" cy="315"/>
              <a:chOff x="2614" y="2862"/>
              <a:chExt cx="377" cy="315"/>
            </a:xfrm>
          </p:grpSpPr>
          <p:sp>
            <p:nvSpPr>
              <p:cNvPr id="88122" name="Rectangle 12"/>
              <p:cNvSpPr>
                <a:spLocks noChangeArrowheads="1"/>
              </p:cNvSpPr>
              <p:nvPr/>
            </p:nvSpPr>
            <p:spPr bwMode="auto">
              <a:xfrm>
                <a:off x="2614" y="3054"/>
                <a:ext cx="377" cy="12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88123" name="Oval 13"/>
              <p:cNvSpPr>
                <a:spLocks noChangeArrowheads="1"/>
              </p:cNvSpPr>
              <p:nvPr/>
            </p:nvSpPr>
            <p:spPr bwMode="auto">
              <a:xfrm>
                <a:off x="2614" y="2862"/>
                <a:ext cx="377" cy="1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600"/>
                  <a:t>P1</a:t>
                </a:r>
              </a:p>
            </p:txBody>
          </p:sp>
        </p:grpSp>
        <p:sp>
          <p:nvSpPr>
            <p:cNvPr id="88121" name="Text Box 14"/>
            <p:cNvSpPr txBox="1">
              <a:spLocks noChangeArrowheads="1"/>
            </p:cNvSpPr>
            <p:nvPr/>
          </p:nvSpPr>
          <p:spPr bwMode="auto">
            <a:xfrm>
              <a:off x="139" y="896"/>
              <a:ext cx="824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chemeClr val="accent2"/>
                  </a:solidFill>
                  <a:latin typeface="Comic Sans MS" charset="0"/>
                </a:rPr>
                <a:t>Client</a:t>
              </a:r>
            </a:p>
            <a:p>
              <a:r>
                <a:rPr lang="en-US" altLang="x-none" sz="2000">
                  <a:solidFill>
                    <a:schemeClr val="accent2"/>
                  </a:solidFill>
                  <a:latin typeface="Comic Sans MS" charset="0"/>
                </a:rPr>
                <a:t>on server</a:t>
              </a:r>
            </a:p>
          </p:txBody>
        </p:sp>
      </p:grpSp>
      <p:grpSp>
        <p:nvGrpSpPr>
          <p:cNvPr id="88077" name="Group 1"/>
          <p:cNvGrpSpPr>
            <a:grpSpLocks/>
          </p:cNvGrpSpPr>
          <p:nvPr/>
        </p:nvGrpSpPr>
        <p:grpSpPr bwMode="auto">
          <a:xfrm>
            <a:off x="5513388" y="1447800"/>
            <a:ext cx="1660525" cy="1252538"/>
            <a:chOff x="7743915" y="3856556"/>
            <a:chExt cx="1046972" cy="1252954"/>
          </a:xfrm>
        </p:grpSpPr>
        <p:sp>
          <p:nvSpPr>
            <p:cNvPr id="88112" name="Rectangle 44"/>
            <p:cNvSpPr>
              <a:spLocks noChangeArrowheads="1"/>
            </p:cNvSpPr>
            <p:nvPr/>
          </p:nvSpPr>
          <p:spPr bwMode="auto">
            <a:xfrm>
              <a:off x="7793306" y="3856556"/>
              <a:ext cx="9906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600"/>
                <a:t>SP: </a:t>
              </a:r>
              <a:r>
                <a:rPr lang="en-US" altLang="x-none" sz="1600">
                  <a:ea typeface="宋体" charset="-122"/>
                </a:rPr>
                <a:t>x</a:t>
              </a:r>
              <a:endParaRPr lang="en-US" altLang="x-none" sz="1600"/>
            </a:p>
          </p:txBody>
        </p:sp>
        <p:sp>
          <p:nvSpPr>
            <p:cNvPr id="88113" name="Rectangle 45"/>
            <p:cNvSpPr>
              <a:spLocks noChangeArrowheads="1"/>
            </p:cNvSpPr>
            <p:nvPr/>
          </p:nvSpPr>
          <p:spPr bwMode="auto">
            <a:xfrm>
              <a:off x="7793306" y="4161356"/>
              <a:ext cx="9906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600"/>
                <a:t>DP: 9876</a:t>
              </a:r>
            </a:p>
          </p:txBody>
        </p:sp>
        <p:sp>
          <p:nvSpPr>
            <p:cNvPr id="88114" name="Rectangle 46"/>
            <p:cNvSpPr>
              <a:spLocks noChangeArrowheads="1"/>
            </p:cNvSpPr>
            <p:nvPr/>
          </p:nvSpPr>
          <p:spPr bwMode="auto">
            <a:xfrm>
              <a:off x="7793308" y="4466156"/>
              <a:ext cx="9906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endParaRPr lang="x-none" altLang="x-none" sz="1600"/>
            </a:p>
          </p:txBody>
        </p:sp>
        <p:sp>
          <p:nvSpPr>
            <p:cNvPr id="88115" name="Rectangle 63"/>
            <p:cNvSpPr>
              <a:spLocks noChangeArrowheads="1"/>
            </p:cNvSpPr>
            <p:nvPr/>
          </p:nvSpPr>
          <p:spPr bwMode="auto">
            <a:xfrm>
              <a:off x="7793308" y="4770956"/>
              <a:ext cx="9906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endParaRPr lang="x-none" altLang="x-none" sz="1600"/>
            </a:p>
          </p:txBody>
        </p:sp>
        <p:sp>
          <p:nvSpPr>
            <p:cNvPr id="88116" name="Text Box 65"/>
            <p:cNvSpPr txBox="1">
              <a:spLocks noChangeArrowheads="1"/>
            </p:cNvSpPr>
            <p:nvPr/>
          </p:nvSpPr>
          <p:spPr bwMode="auto">
            <a:xfrm>
              <a:off x="7929833" y="4378844"/>
              <a:ext cx="12965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endParaRPr lang="x-none" altLang="x-none" sz="1600">
                <a:latin typeface="Comic Sans MS" charset="0"/>
              </a:endParaRPr>
            </a:p>
          </p:txBody>
        </p:sp>
        <p:sp>
          <p:nvSpPr>
            <p:cNvPr id="88117" name="Text Box 66"/>
            <p:cNvSpPr txBox="1">
              <a:spLocks noChangeArrowheads="1"/>
            </p:cNvSpPr>
            <p:nvPr/>
          </p:nvSpPr>
          <p:spPr bwMode="auto">
            <a:xfrm>
              <a:off x="7758195" y="4466156"/>
              <a:ext cx="60882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600">
                  <a:latin typeface="Comic Sans MS" charset="0"/>
                </a:rPr>
                <a:t> S-IP: A</a:t>
              </a:r>
            </a:p>
          </p:txBody>
        </p:sp>
        <p:sp>
          <p:nvSpPr>
            <p:cNvPr id="88118" name="Text Box 67"/>
            <p:cNvSpPr txBox="1">
              <a:spLocks noChangeArrowheads="1"/>
            </p:cNvSpPr>
            <p:nvPr/>
          </p:nvSpPr>
          <p:spPr bwMode="auto">
            <a:xfrm>
              <a:off x="7743915" y="4770956"/>
              <a:ext cx="10469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600">
                  <a:latin typeface="Comic Sans MS" charset="0"/>
                </a:rPr>
                <a:t> D-IP:</a:t>
              </a:r>
              <a:r>
                <a:rPr lang="en-US" altLang="zh-CN" sz="1600">
                  <a:latin typeface="Comic Sans MS" charset="0"/>
                  <a:ea typeface="宋体" charset="-122"/>
                </a:rPr>
                <a:t> 127.0.0.1</a:t>
              </a:r>
              <a:endParaRPr lang="en-US" altLang="x-none" sz="1600">
                <a:latin typeface="Comic Sans MS" charset="0"/>
              </a:endParaRPr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016250" y="1597025"/>
            <a:ext cx="4800600" cy="1231900"/>
            <a:chOff x="3016250" y="1597025"/>
            <a:chExt cx="4800600" cy="1231900"/>
          </a:xfrm>
        </p:grpSpPr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3016250" y="2487613"/>
              <a:ext cx="1677988" cy="331787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8110" name="Line 42"/>
            <p:cNvSpPr>
              <a:spLocks noChangeShapeType="1"/>
            </p:cNvSpPr>
            <p:nvPr/>
          </p:nvSpPr>
          <p:spPr bwMode="auto">
            <a:xfrm>
              <a:off x="7813675" y="1597025"/>
              <a:ext cx="3175" cy="12319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11" name="Line 43"/>
            <p:cNvSpPr>
              <a:spLocks noChangeShapeType="1"/>
            </p:cNvSpPr>
            <p:nvPr/>
          </p:nvSpPr>
          <p:spPr bwMode="auto">
            <a:xfrm>
              <a:off x="4689475" y="2819400"/>
              <a:ext cx="31242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8079" name="Group 4"/>
          <p:cNvGrpSpPr>
            <a:grpSpLocks/>
          </p:cNvGrpSpPr>
          <p:nvPr/>
        </p:nvGrpSpPr>
        <p:grpSpPr bwMode="auto">
          <a:xfrm>
            <a:off x="7524750" y="3590925"/>
            <a:ext cx="1011238" cy="2644775"/>
            <a:chOff x="240" y="1440"/>
            <a:chExt cx="637" cy="2153"/>
          </a:xfrm>
        </p:grpSpPr>
        <p:grpSp>
          <p:nvGrpSpPr>
            <p:cNvPr id="88099" name="Group 5"/>
            <p:cNvGrpSpPr>
              <a:grpSpLocks/>
            </p:cNvGrpSpPr>
            <p:nvPr/>
          </p:nvGrpSpPr>
          <p:grpSpPr bwMode="auto">
            <a:xfrm>
              <a:off x="240" y="1440"/>
              <a:ext cx="637" cy="1500"/>
              <a:chOff x="608" y="2454"/>
              <a:chExt cx="1261" cy="1500"/>
            </a:xfrm>
          </p:grpSpPr>
          <p:sp>
            <p:nvSpPr>
              <p:cNvPr id="88104" name="Rectangle 6"/>
              <p:cNvSpPr>
                <a:spLocks noChangeArrowheads="1"/>
              </p:cNvSpPr>
              <p:nvPr/>
            </p:nvSpPr>
            <p:spPr bwMode="auto">
              <a:xfrm>
                <a:off x="608" y="24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600"/>
              </a:p>
            </p:txBody>
          </p:sp>
          <p:sp>
            <p:nvSpPr>
              <p:cNvPr id="88105" name="Rectangle 7"/>
              <p:cNvSpPr>
                <a:spLocks noChangeArrowheads="1"/>
              </p:cNvSpPr>
              <p:nvPr/>
            </p:nvSpPr>
            <p:spPr bwMode="auto">
              <a:xfrm>
                <a:off x="608" y="27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600"/>
              </a:p>
            </p:txBody>
          </p:sp>
          <p:sp>
            <p:nvSpPr>
              <p:cNvPr id="88106" name="Rectangle 8"/>
              <p:cNvSpPr>
                <a:spLocks noChangeArrowheads="1"/>
              </p:cNvSpPr>
              <p:nvPr/>
            </p:nvSpPr>
            <p:spPr bwMode="auto">
              <a:xfrm>
                <a:off x="608" y="30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600"/>
              </a:p>
            </p:txBody>
          </p:sp>
          <p:sp>
            <p:nvSpPr>
              <p:cNvPr id="88107" name="Rectangle 9"/>
              <p:cNvSpPr>
                <a:spLocks noChangeArrowheads="1"/>
              </p:cNvSpPr>
              <p:nvPr/>
            </p:nvSpPr>
            <p:spPr bwMode="auto">
              <a:xfrm>
                <a:off x="608" y="33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600"/>
              </a:p>
            </p:txBody>
          </p:sp>
          <p:sp>
            <p:nvSpPr>
              <p:cNvPr id="88108" name="Rectangle 10"/>
              <p:cNvSpPr>
                <a:spLocks noChangeArrowheads="1"/>
              </p:cNvSpPr>
              <p:nvPr/>
            </p:nvSpPr>
            <p:spPr bwMode="auto">
              <a:xfrm>
                <a:off x="608" y="36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600"/>
              </a:p>
            </p:txBody>
          </p:sp>
        </p:grpSp>
        <p:grpSp>
          <p:nvGrpSpPr>
            <p:cNvPr id="88100" name="Group 11"/>
            <p:cNvGrpSpPr>
              <a:grpSpLocks/>
            </p:cNvGrpSpPr>
            <p:nvPr/>
          </p:nvGrpSpPr>
          <p:grpSpPr bwMode="auto">
            <a:xfrm>
              <a:off x="409" y="1484"/>
              <a:ext cx="377" cy="315"/>
              <a:chOff x="2614" y="2862"/>
              <a:chExt cx="377" cy="315"/>
            </a:xfrm>
          </p:grpSpPr>
          <p:sp>
            <p:nvSpPr>
              <p:cNvPr id="88102" name="Rectangle 12"/>
              <p:cNvSpPr>
                <a:spLocks noChangeArrowheads="1"/>
              </p:cNvSpPr>
              <p:nvPr/>
            </p:nvSpPr>
            <p:spPr bwMode="auto">
              <a:xfrm>
                <a:off x="2614" y="3054"/>
                <a:ext cx="377" cy="12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88103" name="Oval 13"/>
              <p:cNvSpPr>
                <a:spLocks noChangeArrowheads="1"/>
              </p:cNvSpPr>
              <p:nvPr/>
            </p:nvSpPr>
            <p:spPr bwMode="auto">
              <a:xfrm>
                <a:off x="2614" y="2862"/>
                <a:ext cx="377" cy="1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600"/>
                  <a:t>P3</a:t>
                </a:r>
              </a:p>
            </p:txBody>
          </p:sp>
        </p:grpSp>
        <p:sp>
          <p:nvSpPr>
            <p:cNvPr id="88101" name="Text Box 14"/>
            <p:cNvSpPr txBox="1">
              <a:spLocks noChangeArrowheads="1"/>
            </p:cNvSpPr>
            <p:nvPr/>
          </p:nvSpPr>
          <p:spPr bwMode="auto">
            <a:xfrm>
              <a:off x="306" y="3017"/>
              <a:ext cx="538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chemeClr val="accent2"/>
                  </a:solidFill>
                  <a:latin typeface="Comic Sans MS" charset="0"/>
                </a:rPr>
                <a:t>client</a:t>
              </a:r>
            </a:p>
            <a:p>
              <a:r>
                <a:rPr lang="en-US" altLang="x-none" sz="2000">
                  <a:solidFill>
                    <a:schemeClr val="accent2"/>
                  </a:solidFill>
                  <a:latin typeface="Comic Sans MS" charset="0"/>
                </a:rPr>
                <a:t> IP: C</a:t>
              </a:r>
            </a:p>
          </p:txBody>
        </p:sp>
      </p:grpSp>
      <p:grpSp>
        <p:nvGrpSpPr>
          <p:cNvPr id="88080" name="Group 54"/>
          <p:cNvGrpSpPr>
            <a:grpSpLocks/>
          </p:cNvGrpSpPr>
          <p:nvPr/>
        </p:nvGrpSpPr>
        <p:grpSpPr bwMode="auto">
          <a:xfrm>
            <a:off x="5264150" y="3943350"/>
            <a:ext cx="1943100" cy="1252538"/>
            <a:chOff x="7743915" y="3856556"/>
            <a:chExt cx="1050715" cy="1253066"/>
          </a:xfrm>
        </p:grpSpPr>
        <p:sp>
          <p:nvSpPr>
            <p:cNvPr id="88092" name="Rectangle 44"/>
            <p:cNvSpPr>
              <a:spLocks noChangeArrowheads="1"/>
            </p:cNvSpPr>
            <p:nvPr/>
          </p:nvSpPr>
          <p:spPr bwMode="auto">
            <a:xfrm>
              <a:off x="7793306" y="3856556"/>
              <a:ext cx="9906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600"/>
                <a:t>SP: </a:t>
              </a:r>
              <a:r>
                <a:rPr lang="en-US" altLang="x-none" sz="1600">
                  <a:ea typeface="宋体" charset="-122"/>
                </a:rPr>
                <a:t>y</a:t>
              </a:r>
              <a:endParaRPr lang="en-US" altLang="x-none" sz="1600"/>
            </a:p>
          </p:txBody>
        </p:sp>
        <p:sp>
          <p:nvSpPr>
            <p:cNvPr id="88093" name="Rectangle 45"/>
            <p:cNvSpPr>
              <a:spLocks noChangeArrowheads="1"/>
            </p:cNvSpPr>
            <p:nvPr/>
          </p:nvSpPr>
          <p:spPr bwMode="auto">
            <a:xfrm>
              <a:off x="7793306" y="4161356"/>
              <a:ext cx="9906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600"/>
                <a:t>DP: </a:t>
              </a:r>
              <a:r>
                <a:rPr lang="en-US" altLang="x-none" sz="1600" b="1">
                  <a:solidFill>
                    <a:srgbClr val="FF0000"/>
                  </a:solidFill>
                </a:rPr>
                <a:t>6789</a:t>
              </a:r>
            </a:p>
          </p:txBody>
        </p:sp>
        <p:sp>
          <p:nvSpPr>
            <p:cNvPr id="88094" name="Rectangle 46"/>
            <p:cNvSpPr>
              <a:spLocks noChangeArrowheads="1"/>
            </p:cNvSpPr>
            <p:nvPr/>
          </p:nvSpPr>
          <p:spPr bwMode="auto">
            <a:xfrm>
              <a:off x="7793308" y="4466156"/>
              <a:ext cx="9906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endParaRPr lang="x-none" altLang="x-none" sz="1600"/>
            </a:p>
          </p:txBody>
        </p:sp>
        <p:sp>
          <p:nvSpPr>
            <p:cNvPr id="88095" name="Rectangle 63"/>
            <p:cNvSpPr>
              <a:spLocks noChangeArrowheads="1"/>
            </p:cNvSpPr>
            <p:nvPr/>
          </p:nvSpPr>
          <p:spPr bwMode="auto">
            <a:xfrm>
              <a:off x="7793308" y="4770956"/>
              <a:ext cx="9906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endParaRPr lang="x-none" altLang="x-none" sz="1600"/>
            </a:p>
          </p:txBody>
        </p:sp>
        <p:sp>
          <p:nvSpPr>
            <p:cNvPr id="88096" name="Text Box 65"/>
            <p:cNvSpPr txBox="1">
              <a:spLocks noChangeArrowheads="1"/>
            </p:cNvSpPr>
            <p:nvPr/>
          </p:nvSpPr>
          <p:spPr bwMode="auto">
            <a:xfrm>
              <a:off x="7929833" y="4378844"/>
              <a:ext cx="12965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endParaRPr lang="x-none" altLang="x-none" sz="1600">
                <a:latin typeface="Comic Sans MS" charset="0"/>
              </a:endParaRPr>
            </a:p>
          </p:txBody>
        </p:sp>
        <p:sp>
          <p:nvSpPr>
            <p:cNvPr id="88097" name="Text Box 66"/>
            <p:cNvSpPr txBox="1">
              <a:spLocks noChangeArrowheads="1"/>
            </p:cNvSpPr>
            <p:nvPr/>
          </p:nvSpPr>
          <p:spPr bwMode="auto">
            <a:xfrm>
              <a:off x="7758195" y="4466156"/>
              <a:ext cx="5107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600">
                  <a:latin typeface="Comic Sans MS" charset="0"/>
                </a:rPr>
                <a:t> S-IP: C</a:t>
              </a:r>
            </a:p>
          </p:txBody>
        </p:sp>
        <p:sp>
          <p:nvSpPr>
            <p:cNvPr id="88098" name="Text Box 67"/>
            <p:cNvSpPr txBox="1">
              <a:spLocks noChangeArrowheads="1"/>
            </p:cNvSpPr>
            <p:nvPr/>
          </p:nvSpPr>
          <p:spPr bwMode="auto">
            <a:xfrm>
              <a:off x="7743915" y="4770956"/>
              <a:ext cx="1050715" cy="338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600">
                  <a:latin typeface="Comic Sans MS" charset="0"/>
                </a:rPr>
                <a:t> D-IP:</a:t>
              </a:r>
              <a:r>
                <a:rPr lang="en-US" altLang="zh-CN" sz="1600">
                  <a:latin typeface="Comic Sans MS" charset="0"/>
                  <a:ea typeface="宋体" charset="-122"/>
                </a:rPr>
                <a:t> 128.36.59.2</a:t>
              </a:r>
              <a:endParaRPr lang="en-US" altLang="x-none" sz="1600">
                <a:latin typeface="Comic Sans MS" charset="0"/>
              </a:endParaRP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244850" y="4092575"/>
            <a:ext cx="4645025" cy="1231900"/>
            <a:chOff x="3243425" y="4092575"/>
            <a:chExt cx="4646450" cy="1231900"/>
          </a:xfrm>
        </p:grpSpPr>
        <p:sp>
          <p:nvSpPr>
            <p:cNvPr id="88089" name="Line 42"/>
            <p:cNvSpPr>
              <a:spLocks noChangeShapeType="1"/>
            </p:cNvSpPr>
            <p:nvPr/>
          </p:nvSpPr>
          <p:spPr bwMode="auto">
            <a:xfrm>
              <a:off x="7886700" y="4092575"/>
              <a:ext cx="3175" cy="12319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90" name="Line 43"/>
            <p:cNvSpPr>
              <a:spLocks noChangeShapeType="1"/>
            </p:cNvSpPr>
            <p:nvPr/>
          </p:nvSpPr>
          <p:spPr bwMode="auto">
            <a:xfrm>
              <a:off x="4762500" y="5316538"/>
              <a:ext cx="31242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Line 22"/>
            <p:cNvSpPr>
              <a:spLocks noChangeShapeType="1"/>
            </p:cNvSpPr>
            <p:nvPr/>
          </p:nvSpPr>
          <p:spPr bwMode="auto">
            <a:xfrm>
              <a:off x="3243425" y="4141788"/>
              <a:ext cx="1548288" cy="116205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88082" name="Group 2"/>
          <p:cNvGrpSpPr>
            <a:grpSpLocks/>
          </p:cNvGrpSpPr>
          <p:nvPr/>
        </p:nvGrpSpPr>
        <p:grpSpPr bwMode="auto">
          <a:xfrm>
            <a:off x="992188" y="2332038"/>
            <a:ext cx="2865437" cy="1370012"/>
            <a:chOff x="992188" y="2279650"/>
            <a:chExt cx="2865270" cy="1370659"/>
          </a:xfrm>
        </p:grpSpPr>
        <p:sp>
          <p:nvSpPr>
            <p:cNvPr id="88085" name="Rectangle 7"/>
            <p:cNvSpPr>
              <a:spLocks noChangeArrowheads="1"/>
            </p:cNvSpPr>
            <p:nvPr/>
          </p:nvSpPr>
          <p:spPr bwMode="auto">
            <a:xfrm>
              <a:off x="996950" y="2279650"/>
              <a:ext cx="2830348" cy="5606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88086" name="Text Box 8"/>
            <p:cNvSpPr txBox="1">
              <a:spLocks noChangeArrowheads="1"/>
            </p:cNvSpPr>
            <p:nvPr/>
          </p:nvSpPr>
          <p:spPr bwMode="auto">
            <a:xfrm>
              <a:off x="992188" y="2349533"/>
              <a:ext cx="1742973" cy="400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{127.0.0.1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9876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snd/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buf:</a:t>
              </a:r>
            </a:p>
          </p:txBody>
        </p:sp>
        <p:sp>
          <p:nvSpPr>
            <p:cNvPr id="88087" name="Rectangle 7"/>
            <p:cNvSpPr>
              <a:spLocks noChangeArrowheads="1"/>
            </p:cNvSpPr>
            <p:nvPr/>
          </p:nvSpPr>
          <p:spPr bwMode="auto">
            <a:xfrm>
              <a:off x="1027111" y="3089657"/>
              <a:ext cx="2830347" cy="5606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88088" name="Text Box 8"/>
            <p:cNvSpPr txBox="1">
              <a:spLocks noChangeArrowheads="1"/>
            </p:cNvSpPr>
            <p:nvPr/>
          </p:nvSpPr>
          <p:spPr bwMode="auto">
            <a:xfrm>
              <a:off x="1022348" y="3159540"/>
              <a:ext cx="1919176" cy="400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{128.36.59.2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9876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snd/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buf:</a:t>
              </a:r>
            </a:p>
          </p:txBody>
        </p:sp>
      </p:grpSp>
      <p:sp>
        <p:nvSpPr>
          <p:cNvPr id="88083" name="Rectangle 7"/>
          <p:cNvSpPr>
            <a:spLocks noChangeArrowheads="1"/>
          </p:cNvSpPr>
          <p:nvPr/>
        </p:nvSpPr>
        <p:spPr bwMode="auto">
          <a:xfrm>
            <a:off x="1023938" y="3919538"/>
            <a:ext cx="2830512" cy="560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88084" name="Text Box 8"/>
          <p:cNvSpPr txBox="1">
            <a:spLocks noChangeArrowheads="1"/>
          </p:cNvSpPr>
          <p:nvPr/>
        </p:nvSpPr>
        <p:spPr bwMode="auto">
          <a:xfrm>
            <a:off x="1019175" y="3989388"/>
            <a:ext cx="1285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address:  {*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:</a:t>
            </a:r>
            <a:r>
              <a:rPr lang="en-US" altLang="zh-CN" sz="1000" b="1">
                <a:solidFill>
                  <a:srgbClr val="000000"/>
                </a:solidFill>
                <a:latin typeface="Comic Sans MS" charset="0"/>
                <a:ea typeface="宋体" charset="-122"/>
              </a:rPr>
              <a:t>6789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}</a:t>
            </a:r>
          </a:p>
          <a:p>
            <a:pPr algn="l"/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snd/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recv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 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buf:</a:t>
            </a:r>
          </a:p>
        </p:txBody>
      </p:sp>
    </p:spTree>
    <p:extLst>
      <p:ext uri="{BB962C8B-B14F-4D97-AF65-F5344CB8AC3E}">
        <p14:creationId xmlns:p14="http://schemas.microsoft.com/office/powerpoint/2010/main" val="31604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Per Socket State	</a:t>
            </a:r>
          </a:p>
        </p:txBody>
      </p:sp>
      <p:sp>
        <p:nvSpPr>
          <p:cNvPr id="115714" name="Content Placeholder 2"/>
          <p:cNvSpPr>
            <a:spLocks noGrp="1"/>
          </p:cNvSpPr>
          <p:nvPr>
            <p:ph idx="1"/>
          </p:nvPr>
        </p:nvSpPr>
        <p:spPr>
          <a:xfrm>
            <a:off x="533400" y="1535113"/>
            <a:ext cx="8248650" cy="4648200"/>
          </a:xfrm>
        </p:spPr>
        <p:txBody>
          <a:bodyPr/>
          <a:lstStyle/>
          <a:p>
            <a:pPr>
              <a:buFont typeface="Wingdings" pitchFamily="2" charset="2"/>
              <a:buChar char="q"/>
              <a:defRPr/>
            </a:pPr>
            <a:r>
              <a:rPr lang="en-US" dirty="0"/>
              <a:t>Each Datagram socket has a set of states: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sz="2000" dirty="0"/>
              <a:t>local address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sz="2000" dirty="0"/>
              <a:t>send buffer size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sz="2000" dirty="0"/>
              <a:t>receive buffer size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sz="2000" dirty="0"/>
              <a:t>timeout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sz="2000" dirty="0"/>
              <a:t>traffic class</a:t>
            </a:r>
          </a:p>
          <a:p>
            <a:pPr lvl="1">
              <a:defRPr/>
            </a:pPr>
            <a:endParaRPr lang="en-US" sz="2000" dirty="0"/>
          </a:p>
          <a:p>
            <a:pPr marL="57150" lvl="1" indent="0">
              <a:buSzPct val="85000"/>
              <a:buFont typeface="ZapfDingbats" charset="0"/>
              <a:buNone/>
              <a:defRPr/>
            </a:pPr>
            <a:r>
              <a:rPr lang="en-US" dirty="0"/>
              <a:t>See http://</a:t>
            </a:r>
            <a:r>
              <a:rPr lang="en-US" dirty="0" err="1"/>
              <a:t>download.java.net</a:t>
            </a:r>
            <a:r>
              <a:rPr lang="en-US" dirty="0"/>
              <a:t>/jdk7/archive/b123/docs/</a:t>
            </a:r>
            <a:r>
              <a:rPr lang="en-US" dirty="0" err="1"/>
              <a:t>api</a:t>
            </a:r>
            <a:r>
              <a:rPr lang="en-US" dirty="0"/>
              <a:t>/java/net/</a:t>
            </a:r>
            <a:r>
              <a:rPr lang="en-US" dirty="0" err="1"/>
              <a:t>DatagramSocket.html</a:t>
            </a:r>
            <a:endParaRPr lang="en-US" dirty="0"/>
          </a:p>
          <a:p>
            <a:pPr marL="57150" indent="0">
              <a:buFont typeface="ZapfDingbats" charset="0"/>
              <a:buNone/>
              <a:defRPr/>
            </a:pPr>
            <a:endParaRPr lang="en-US" dirty="0"/>
          </a:p>
          <a:p>
            <a:pPr marL="57150" indent="0">
              <a:buFont typeface="ZapfDingbats" charset="0"/>
              <a:buNone/>
              <a:defRPr/>
            </a:pPr>
            <a:r>
              <a:rPr lang="en-US" dirty="0"/>
              <a:t>Example: socket state after clients sent </a:t>
            </a:r>
            <a:r>
              <a:rPr lang="en-US" dirty="0" err="1"/>
              <a:t>msgs</a:t>
            </a:r>
            <a:r>
              <a:rPr lang="en-US" dirty="0"/>
              <a:t> to the server</a:t>
            </a:r>
          </a:p>
        </p:txBody>
      </p:sp>
      <p:sp>
        <p:nvSpPr>
          <p:cNvPr id="9011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33CB924-B79A-8449-9CE4-79295D34A829}" type="slidenum">
              <a:rPr lang="en-US" altLang="x-none" sz="1400"/>
              <a:pPr/>
              <a:t>46</a:t>
            </a:fld>
            <a:endParaRPr lang="en-US" altLang="x-none" sz="1400"/>
          </a:p>
        </p:txBody>
      </p:sp>
    </p:spTree>
    <p:extLst>
      <p:ext uri="{BB962C8B-B14F-4D97-AF65-F5344CB8AC3E}">
        <p14:creationId xmlns:p14="http://schemas.microsoft.com/office/powerpoint/2010/main" val="3477251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D913B86-8B1C-6A43-BD8A-73C6B7987599}" type="slidenum">
              <a:rPr lang="en-US" altLang="x-none" sz="1400">
                <a:solidFill>
                  <a:srgbClr val="000000"/>
                </a:solidFill>
              </a:rPr>
              <a:pPr/>
              <a:t>47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Java Server (UDP): Receiving</a:t>
            </a:r>
          </a:p>
        </p:txBody>
      </p:sp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2565400" y="1377950"/>
            <a:ext cx="6154738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import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java.io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.*;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import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java.net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.*;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class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UDPServer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{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public static void main(String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[]) throws Exception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{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Arial" charset="0"/>
              <a:ea typeface="ＭＳ Ｐゴシック" charset="0"/>
            </a:endParaRPr>
          </a:p>
          <a:p>
            <a:pPr algn="l">
              <a:defRPr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" charset="0"/>
                <a:ea typeface="ＭＳ Ｐゴシック" charset="0"/>
              </a:rPr>
              <a:t>     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Arial" charset="0"/>
                <a:ea typeface="ＭＳ Ｐゴシック" charset="0"/>
              </a:rPr>
              <a:t>DatagramSocket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" charset="0"/>
                <a:ea typeface="ＭＳ Ｐゴシック" charset="0"/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Arial" charset="0"/>
                <a:ea typeface="ＭＳ Ｐゴシック" charset="0"/>
              </a:rPr>
              <a:t>serverSocket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" charset="0"/>
                <a:ea typeface="ＭＳ Ｐゴシック" charset="0"/>
              </a:rPr>
              <a:t> = new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Arial" charset="0"/>
                <a:ea typeface="ＭＳ Ｐゴシック" charset="0"/>
              </a:rPr>
              <a:t>DatagramSocket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" charset="0"/>
                <a:ea typeface="ＭＳ Ｐゴシック" charset="0"/>
              </a:rPr>
              <a:t>(9876); </a:t>
            </a:r>
          </a:p>
          <a:p>
            <a:pPr algn="l">
              <a:defRPr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" charset="0"/>
                <a:ea typeface="ＭＳ Ｐゴシック" charset="0"/>
              </a:rPr>
              <a:t>  </a:t>
            </a:r>
          </a:p>
          <a:p>
            <a:pPr algn="l">
              <a:defRPr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" charset="0"/>
                <a:ea typeface="ＭＳ Ｐゴシック" charset="0"/>
              </a:rPr>
              <a:t>      byte[]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Arial" charset="0"/>
                <a:ea typeface="ＭＳ Ｐゴシック" charset="0"/>
              </a:rPr>
              <a:t>receiveData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" charset="0"/>
                <a:ea typeface="ＭＳ Ｐゴシック" charset="0"/>
              </a:rPr>
              <a:t> = new byte[1024]; </a:t>
            </a:r>
          </a:p>
          <a:p>
            <a:pPr algn="l">
              <a:defRPr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" charset="0"/>
                <a:ea typeface="ＭＳ Ｐゴシック" charset="0"/>
              </a:rPr>
              <a:t>      byte[]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Arial" charset="0"/>
                <a:ea typeface="ＭＳ Ｐゴシック" charset="0"/>
              </a:rPr>
              <a:t>sendData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" charset="0"/>
                <a:ea typeface="ＭＳ Ｐゴシック" charset="0"/>
              </a:rPr>
              <a:t> = null;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while(true)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  {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   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DatagramPacket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receivePacket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=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       new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DatagramPacket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receiveData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receiveData.length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);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    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serverSocket.receive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receivePacket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);</a:t>
            </a: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 </a:t>
            </a:r>
          </a:p>
          <a:p>
            <a:pPr algn="l">
              <a:defRPr/>
            </a:pPr>
            <a:endParaRPr lang="en-US" dirty="0">
              <a:solidFill>
                <a:srgbClr val="000000"/>
              </a:solidFill>
              <a:ea typeface="ＭＳ Ｐゴシック" charset="0"/>
            </a:endParaRP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            </a:t>
            </a:r>
            <a:b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             </a:t>
            </a:r>
          </a:p>
        </p:txBody>
      </p:sp>
      <p:sp>
        <p:nvSpPr>
          <p:cNvPr id="31750" name="Text Box 5"/>
          <p:cNvSpPr txBox="1">
            <a:spLocks noChangeArrowheads="1"/>
          </p:cNvSpPr>
          <p:nvPr/>
        </p:nvSpPr>
        <p:spPr bwMode="auto">
          <a:xfrm>
            <a:off x="311150" y="4884738"/>
            <a:ext cx="21685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Create space for</a:t>
            </a:r>
          </a:p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received datagram</a:t>
            </a: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1751" name="Text Box 6"/>
          <p:cNvSpPr txBox="1">
            <a:spLocks noChangeArrowheads="1"/>
          </p:cNvSpPr>
          <p:nvPr/>
        </p:nvSpPr>
        <p:spPr bwMode="auto">
          <a:xfrm>
            <a:off x="1328738" y="5654675"/>
            <a:ext cx="1225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Receive</a:t>
            </a:r>
          </a:p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datagram</a:t>
            </a: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1754" name="Freeform 9"/>
          <p:cNvSpPr>
            <a:spLocks/>
          </p:cNvSpPr>
          <p:nvPr/>
        </p:nvSpPr>
        <p:spPr bwMode="auto">
          <a:xfrm>
            <a:off x="2362200" y="4938713"/>
            <a:ext cx="85725" cy="5476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1755" name="Line 10"/>
          <p:cNvSpPr>
            <a:spLocks noChangeShapeType="1"/>
          </p:cNvSpPr>
          <p:nvPr/>
        </p:nvSpPr>
        <p:spPr bwMode="auto">
          <a:xfrm>
            <a:off x="2471738" y="5273675"/>
            <a:ext cx="604837" cy="12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1756" name="Freeform 11"/>
          <p:cNvSpPr>
            <a:spLocks/>
          </p:cNvSpPr>
          <p:nvPr/>
        </p:nvSpPr>
        <p:spPr bwMode="auto">
          <a:xfrm>
            <a:off x="2352675" y="5672138"/>
            <a:ext cx="138113" cy="5857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1757" name="Line 12"/>
          <p:cNvSpPr>
            <a:spLocks noChangeShapeType="1"/>
          </p:cNvSpPr>
          <p:nvPr/>
        </p:nvSpPr>
        <p:spPr bwMode="auto">
          <a:xfrm flipV="1">
            <a:off x="2490788" y="5838825"/>
            <a:ext cx="592137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150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37CE91A-E162-1849-87B3-28D972F077DF}" type="slidenum">
              <a:rPr lang="en-US" altLang="x-none" sz="1400">
                <a:solidFill>
                  <a:srgbClr val="000000"/>
                </a:solidFill>
              </a:rPr>
              <a:pPr/>
              <a:t>48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547688" y="361950"/>
            <a:ext cx="7772400" cy="881063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DatagramPacket</a:t>
            </a:r>
            <a:endParaRPr lang="en-US" altLang="x-none">
              <a:latin typeface="Courier New" charset="0"/>
              <a:ea typeface="ＭＳ Ｐゴシック" charset="-128"/>
            </a:endParaRP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21663" cy="5026025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2400" b="1" dirty="0">
                <a:ea typeface="宋体" charset="-122"/>
              </a:rPr>
              <a:t>Receiving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800" b="1" dirty="0" err="1">
                <a:ea typeface="宋体" charset="-122"/>
              </a:rPr>
              <a:t>DatagramPacket</a:t>
            </a:r>
            <a:r>
              <a:rPr lang="en-US" altLang="zh-CN" sz="1800" dirty="0">
                <a:ea typeface="宋体" charset="-122"/>
              </a:rPr>
              <a:t>(byte[] </a:t>
            </a:r>
            <a:r>
              <a:rPr lang="en-US" altLang="zh-CN" sz="1800" dirty="0" err="1">
                <a:ea typeface="宋体" charset="-122"/>
              </a:rPr>
              <a:t>buf</a:t>
            </a:r>
            <a:r>
              <a:rPr lang="en-US" altLang="zh-CN" sz="1800" dirty="0">
                <a:ea typeface="宋体" charset="-122"/>
              </a:rPr>
              <a:t>, </a:t>
            </a:r>
            <a:r>
              <a:rPr lang="en-US" altLang="zh-CN" sz="1800" dirty="0" err="1">
                <a:ea typeface="宋体" charset="-122"/>
              </a:rPr>
              <a:t>int</a:t>
            </a:r>
            <a:r>
              <a:rPr lang="en-US" altLang="zh-CN" sz="1800" dirty="0">
                <a:ea typeface="宋体" charset="-122"/>
              </a:rPr>
              <a:t> length) </a:t>
            </a:r>
          </a:p>
          <a:p>
            <a:pPr lvl="1">
              <a:lnSpc>
                <a:spcPct val="80000"/>
              </a:lnSpc>
              <a:buFont typeface="ZapfDingbats" charset="0"/>
              <a:buNone/>
            </a:pPr>
            <a:r>
              <a:rPr lang="en-US" altLang="zh-CN" sz="2000" dirty="0">
                <a:ea typeface="宋体" charset="-122"/>
              </a:rPr>
              <a:t>	constructs a </a:t>
            </a:r>
            <a:r>
              <a:rPr lang="en-US" altLang="zh-CN" sz="2000" dirty="0" err="1">
                <a:ea typeface="宋体" charset="-122"/>
              </a:rPr>
              <a:t>DatagramPacket</a:t>
            </a:r>
            <a:r>
              <a:rPr lang="en-US" altLang="zh-CN" sz="2000" dirty="0">
                <a:ea typeface="宋体" charset="-122"/>
              </a:rPr>
              <a:t> for receiving packets of length length.</a:t>
            </a:r>
            <a:endParaRPr lang="en-US" altLang="zh-CN" b="1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800" b="1" dirty="0" err="1">
                <a:ea typeface="宋体" charset="-122"/>
              </a:rPr>
              <a:t>DatagramPacket</a:t>
            </a:r>
            <a:r>
              <a:rPr lang="en-US" altLang="zh-CN" sz="1800" dirty="0">
                <a:ea typeface="宋体" charset="-122"/>
              </a:rPr>
              <a:t>(byte[] </a:t>
            </a:r>
            <a:r>
              <a:rPr lang="en-US" altLang="zh-CN" sz="1800" dirty="0" err="1">
                <a:ea typeface="宋体" charset="-122"/>
              </a:rPr>
              <a:t>buf</a:t>
            </a:r>
            <a:r>
              <a:rPr lang="en-US" altLang="zh-CN" sz="1800" dirty="0">
                <a:ea typeface="宋体" charset="-122"/>
              </a:rPr>
              <a:t>, </a:t>
            </a:r>
            <a:r>
              <a:rPr lang="en-US" altLang="zh-CN" sz="1800" dirty="0" err="1">
                <a:ea typeface="宋体" charset="-122"/>
              </a:rPr>
              <a:t>int</a:t>
            </a:r>
            <a:r>
              <a:rPr lang="en-US" altLang="zh-CN" sz="1800" dirty="0">
                <a:ea typeface="宋体" charset="-122"/>
              </a:rPr>
              <a:t> offset, </a:t>
            </a:r>
            <a:r>
              <a:rPr lang="en-US" altLang="zh-CN" sz="1800" dirty="0" err="1">
                <a:ea typeface="宋体" charset="-122"/>
              </a:rPr>
              <a:t>int</a:t>
            </a:r>
            <a:r>
              <a:rPr lang="en-US" altLang="zh-CN" sz="1800" dirty="0">
                <a:ea typeface="宋体" charset="-122"/>
              </a:rPr>
              <a:t> length) </a:t>
            </a:r>
          </a:p>
          <a:p>
            <a:pPr lvl="1">
              <a:lnSpc>
                <a:spcPct val="80000"/>
              </a:lnSpc>
              <a:buFont typeface="ZapfDingbats" charset="0"/>
              <a:buNone/>
            </a:pPr>
            <a:r>
              <a:rPr lang="en-US" altLang="zh-CN" sz="2000" dirty="0">
                <a:ea typeface="宋体" charset="-122"/>
              </a:rPr>
              <a:t>	constructs a </a:t>
            </a:r>
            <a:r>
              <a:rPr lang="en-US" altLang="zh-CN" sz="2000" dirty="0" err="1">
                <a:ea typeface="宋体" charset="-122"/>
              </a:rPr>
              <a:t>DatagramPacket</a:t>
            </a:r>
            <a:r>
              <a:rPr lang="en-US" altLang="zh-CN" sz="2000" dirty="0">
                <a:ea typeface="宋体" charset="-122"/>
              </a:rPr>
              <a:t> for receiving packets starting at offset,  length length.</a:t>
            </a:r>
          </a:p>
          <a:p>
            <a:pPr>
              <a:lnSpc>
                <a:spcPct val="80000"/>
              </a:lnSpc>
            </a:pPr>
            <a:endParaRPr lang="en-US" altLang="zh-CN" sz="2400" b="1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2400" b="1" dirty="0">
                <a:ea typeface="宋体" charset="-122"/>
              </a:rPr>
              <a:t>Sending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2000" b="1" dirty="0" err="1">
                <a:ea typeface="宋体" charset="-122"/>
              </a:rPr>
              <a:t>DatagramPacket</a:t>
            </a:r>
            <a:r>
              <a:rPr lang="en-US" altLang="zh-CN" sz="2000" dirty="0">
                <a:ea typeface="宋体" charset="-122"/>
              </a:rPr>
              <a:t>(byte[] </a:t>
            </a:r>
            <a:r>
              <a:rPr lang="en-US" altLang="zh-CN" sz="2000" dirty="0" err="1">
                <a:ea typeface="宋体" charset="-122"/>
              </a:rPr>
              <a:t>buf</a:t>
            </a:r>
            <a:r>
              <a:rPr lang="en-US" altLang="zh-CN" sz="2000" dirty="0">
                <a:ea typeface="宋体" charset="-122"/>
              </a:rPr>
              <a:t>, </a:t>
            </a:r>
            <a:r>
              <a:rPr lang="en-US" altLang="zh-CN" sz="2000" dirty="0" err="1">
                <a:ea typeface="宋体" charset="-122"/>
              </a:rPr>
              <a:t>int</a:t>
            </a:r>
            <a:r>
              <a:rPr lang="en-US" altLang="zh-CN" sz="2000" dirty="0">
                <a:ea typeface="宋体" charset="-122"/>
              </a:rPr>
              <a:t> length, </a:t>
            </a:r>
            <a:r>
              <a:rPr lang="en-US" altLang="zh-CN" sz="2000" dirty="0" err="1">
                <a:ea typeface="宋体" charset="-122"/>
              </a:rPr>
              <a:t>InetAddress</a:t>
            </a:r>
            <a:r>
              <a:rPr lang="en-US" altLang="zh-CN" sz="2000" dirty="0">
                <a:ea typeface="宋体" charset="-122"/>
              </a:rPr>
              <a:t> address, </a:t>
            </a:r>
            <a:r>
              <a:rPr lang="en-US" altLang="zh-CN" sz="2000" dirty="0" err="1">
                <a:ea typeface="宋体" charset="-122"/>
              </a:rPr>
              <a:t>int</a:t>
            </a:r>
            <a:r>
              <a:rPr lang="en-US" altLang="zh-CN" sz="2000" dirty="0">
                <a:ea typeface="宋体" charset="-122"/>
              </a:rPr>
              <a:t> port) </a:t>
            </a:r>
            <a:br>
              <a:rPr lang="en-US" altLang="zh-CN" sz="2000" dirty="0">
                <a:ea typeface="宋体" charset="-122"/>
              </a:rPr>
            </a:br>
            <a:r>
              <a:rPr lang="en-US" altLang="zh-CN" sz="2000" dirty="0">
                <a:ea typeface="宋体" charset="-122"/>
              </a:rPr>
              <a:t>constructs a datagram packet for sending packets of length length to the specified port number on the specified host.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2000" b="1" dirty="0" err="1">
                <a:solidFill>
                  <a:srgbClr val="000000"/>
                </a:solidFill>
                <a:ea typeface="宋体" charset="-122"/>
              </a:rPr>
              <a:t>DatagramPacket</a:t>
            </a:r>
            <a:r>
              <a:rPr lang="en-US" altLang="zh-CN" sz="2000" dirty="0">
                <a:solidFill>
                  <a:srgbClr val="000000"/>
                </a:solidFill>
                <a:ea typeface="宋体" charset="-122"/>
              </a:rPr>
              <a:t>(byte[] </a:t>
            </a:r>
            <a:r>
              <a:rPr lang="en-US" altLang="zh-CN" sz="2000" dirty="0" err="1">
                <a:solidFill>
                  <a:srgbClr val="000000"/>
                </a:solidFill>
                <a:ea typeface="宋体" charset="-122"/>
              </a:rPr>
              <a:t>buf</a:t>
            </a:r>
            <a:r>
              <a:rPr lang="en-US" altLang="zh-CN" sz="2000" dirty="0">
                <a:solidFill>
                  <a:srgbClr val="000000"/>
                </a:solidFill>
                <a:ea typeface="宋体" charset="-122"/>
              </a:rPr>
              <a:t>, </a:t>
            </a:r>
            <a:r>
              <a:rPr lang="en-US" altLang="zh-CN" sz="2000" dirty="0" err="1">
                <a:solidFill>
                  <a:srgbClr val="000000"/>
                </a:solidFill>
                <a:ea typeface="宋体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ea typeface="宋体" charset="-122"/>
              </a:rPr>
              <a:t> offset, </a:t>
            </a:r>
            <a:r>
              <a:rPr lang="en-US" altLang="zh-CN" sz="2000" dirty="0" err="1">
                <a:solidFill>
                  <a:srgbClr val="000000"/>
                </a:solidFill>
                <a:ea typeface="宋体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ea typeface="宋体" charset="-122"/>
              </a:rPr>
              <a:t> length, </a:t>
            </a:r>
            <a:r>
              <a:rPr lang="en-US" altLang="zh-CN" sz="2000" dirty="0" err="1">
                <a:solidFill>
                  <a:srgbClr val="000000"/>
                </a:solidFill>
                <a:ea typeface="宋体" charset="-122"/>
              </a:rPr>
              <a:t>InetAddress</a:t>
            </a:r>
            <a:r>
              <a:rPr lang="en-US" altLang="zh-CN" sz="2000" dirty="0">
                <a:solidFill>
                  <a:srgbClr val="000000"/>
                </a:solidFill>
                <a:ea typeface="宋体" charset="-122"/>
              </a:rPr>
              <a:t> address, </a:t>
            </a:r>
            <a:r>
              <a:rPr lang="en-US" altLang="zh-CN" sz="2000" dirty="0" err="1">
                <a:solidFill>
                  <a:srgbClr val="000000"/>
                </a:solidFill>
                <a:ea typeface="宋体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ea typeface="宋体" charset="-122"/>
              </a:rPr>
              <a:t> port) </a:t>
            </a:r>
            <a:endParaRPr lang="en-US" altLang="zh-CN" sz="10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288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18B5D80-013C-F040-AAE1-71102C6A1D54}" type="slidenum">
              <a:rPr lang="en-US" altLang="x-none" sz="1400">
                <a:solidFill>
                  <a:srgbClr val="000000"/>
                </a:solidFill>
              </a:rPr>
              <a:pPr/>
              <a:t>49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Java Server (UDP): Processing</a:t>
            </a:r>
          </a:p>
        </p:txBody>
      </p:sp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1046163" y="1470025"/>
            <a:ext cx="7399337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>
                <a:solidFill>
                  <a:srgbClr val="E6E6E6"/>
                </a:solidFill>
                <a:latin typeface="Arial" charset="0"/>
              </a:rPr>
              <a:t>import java.io.*; </a:t>
            </a:r>
          </a:p>
          <a:p>
            <a:pPr algn="l"/>
            <a:r>
              <a:rPr lang="en-US" altLang="x-none" sz="2000">
                <a:solidFill>
                  <a:srgbClr val="E6E6E6"/>
                </a:solidFill>
                <a:latin typeface="Arial" charset="0"/>
              </a:rPr>
              <a:t>import java.net.*; </a:t>
            </a:r>
          </a:p>
          <a:p>
            <a:pPr algn="l"/>
            <a:r>
              <a:rPr lang="en-US" altLang="x-none" sz="2000">
                <a:solidFill>
                  <a:srgbClr val="E6E6E6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2000">
                <a:solidFill>
                  <a:srgbClr val="E6E6E6"/>
                </a:solidFill>
                <a:latin typeface="Arial" charset="0"/>
              </a:rPr>
              <a:t>class UDPServer { </a:t>
            </a:r>
          </a:p>
          <a:p>
            <a:pPr algn="l"/>
            <a:r>
              <a:rPr lang="en-US" altLang="x-none" sz="2000">
                <a:solidFill>
                  <a:srgbClr val="E6E6E6"/>
                </a:solidFill>
                <a:latin typeface="Arial" charset="0"/>
              </a:rPr>
              <a:t>  public static void main(String args[]) throws Exception  { </a:t>
            </a:r>
          </a:p>
          <a:p>
            <a:pPr algn="l"/>
            <a:r>
              <a:rPr lang="en-US" altLang="x-none" sz="2000">
                <a:solidFill>
                  <a:srgbClr val="E6E6E6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2000">
                <a:solidFill>
                  <a:srgbClr val="000000"/>
                </a:solidFill>
                <a:latin typeface="Arial" charset="0"/>
              </a:rPr>
              <a:t>          …</a:t>
            </a:r>
          </a:p>
          <a:p>
            <a:pPr algn="l"/>
            <a:r>
              <a:rPr lang="en-US" altLang="x-none" sz="2000">
                <a:solidFill>
                  <a:srgbClr val="000000"/>
                </a:solidFill>
                <a:latin typeface="Arial" charset="0"/>
              </a:rPr>
              <a:t>          </a:t>
            </a:r>
            <a:r>
              <a:rPr lang="en-US" altLang="x-none" sz="2000"/>
              <a:t>// process data</a:t>
            </a:r>
          </a:p>
          <a:p>
            <a:pPr algn="l"/>
            <a:r>
              <a:rPr lang="en-US" altLang="x-none" sz="2000"/>
              <a:t>           String sentence = </a:t>
            </a:r>
            <a:r>
              <a:rPr lang="en-US" altLang="x-none" sz="2000" b="1"/>
              <a:t>new String(receivePacket.getData(), </a:t>
            </a:r>
            <a:br>
              <a:rPr lang="en-US" altLang="x-none" sz="2000" b="1"/>
            </a:br>
            <a:r>
              <a:rPr lang="en-US" altLang="x-none" sz="2000" b="1"/>
              <a:t>                                                            0, receivePacket.getLength());</a:t>
            </a:r>
          </a:p>
          <a:p>
            <a:pPr algn="l"/>
            <a:r>
              <a:rPr lang="en-US" altLang="x-none" sz="2000"/>
              <a:t>           String capitalizedSentence = sentence.toUpperCase();</a:t>
            </a:r>
          </a:p>
          <a:p>
            <a:pPr algn="l"/>
            <a:r>
              <a:rPr lang="en-US" altLang="x-none" sz="2000"/>
              <a:t>           sendData = capitalizedSentence.getBytes();</a:t>
            </a:r>
            <a:endParaRPr lang="en-US" altLang="x-none" sz="2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1"/>
          <p:cNvSpPr txBox="1">
            <a:spLocks noChangeArrowheads="1"/>
          </p:cNvSpPr>
          <p:nvPr/>
        </p:nvSpPr>
        <p:spPr bwMode="auto">
          <a:xfrm>
            <a:off x="5494338" y="1398588"/>
            <a:ext cx="3513137" cy="14763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getData() returns a pointer to an underlying buffer array;</a:t>
            </a:r>
            <a:br>
              <a:rPr lang="en-US" altLang="x-none" sz="18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800">
                <a:solidFill>
                  <a:srgbClr val="FF0000"/>
                </a:solidFill>
                <a:latin typeface="Comic Sans MS" charset="0"/>
              </a:rPr>
              <a:t>for efficiency, don</a:t>
            </a:r>
            <a:r>
              <a:rPr lang="en-US" altLang="en-US" sz="1800">
                <a:solidFill>
                  <a:srgbClr val="FF0000"/>
                </a:solidFill>
                <a:latin typeface="Comic Sans MS" charset="0"/>
              </a:rPr>
              <a:t>’</a:t>
            </a:r>
            <a:r>
              <a:rPr lang="en-US" altLang="x-none" sz="1800">
                <a:solidFill>
                  <a:srgbClr val="FF0000"/>
                </a:solidFill>
                <a:latin typeface="Comic Sans MS" charset="0"/>
              </a:rPr>
              <a:t>t assume receive() will reset the rest of the array</a:t>
            </a:r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 flipH="1">
            <a:off x="6257925" y="2881313"/>
            <a:ext cx="773113" cy="11906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5202238" y="5595938"/>
            <a:ext cx="3513137" cy="64611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>
              <a:defRPr/>
            </a:pPr>
            <a:r>
              <a:rPr lang="en-US" sz="1800" dirty="0" err="1">
                <a:solidFill>
                  <a:srgbClr val="000000"/>
                </a:solidFill>
              </a:rPr>
              <a:t>getLength</a:t>
            </a:r>
            <a:r>
              <a:rPr lang="en-US" sz="1800" dirty="0">
                <a:solidFill>
                  <a:srgbClr val="000000"/>
                </a:solidFill>
              </a:rPr>
              <a:t>() returns how much data is valid.</a:t>
            </a:r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 flipH="1" flipV="1">
            <a:off x="7332663" y="4570413"/>
            <a:ext cx="300037" cy="10207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599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A59A0B-5CA4-DB43-9588-41D3BCFC6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35" y="2349500"/>
            <a:ext cx="8251927" cy="42752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21024"/>
            <a:ext cx="7772400" cy="1143000"/>
          </a:xfrm>
        </p:spPr>
        <p:txBody>
          <a:bodyPr/>
          <a:lstStyle/>
          <a:p>
            <a:r>
              <a:rPr lang="en-US"/>
              <a:t>Message Compression </a:t>
            </a:r>
            <a:br>
              <a:rPr lang="en-US"/>
            </a:br>
            <a:r>
              <a:rPr lang="en-US"/>
              <a:t>(Label Pointer)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AE2F55-6B61-9448-9C9C-CCAA11676C8D}" type="slidenum">
              <a:rPr lang="en-US" altLang="x-none" smtClean="0"/>
              <a:pPr/>
              <a:t>5</a:t>
            </a:fld>
            <a:endParaRPr lang="en-US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1371600"/>
            <a:ext cx="6692900" cy="977900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 bwMode="auto">
          <a:xfrm>
            <a:off x="3407440" y="3046038"/>
            <a:ext cx="914400" cy="777875"/>
          </a:xfrm>
          <a:prstGeom prst="wedgeRectCallout">
            <a:avLst>
              <a:gd name="adj1" fmla="val 66434"/>
              <a:gd name="adj2" fmla="val 29737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itchFamily="18" charset="0"/>
              </a:rPr>
              <a:t>DNS </a:t>
            </a:r>
            <a:br>
              <a:rPr lang="en-US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lang="en-US" dirty="0">
                <a:solidFill>
                  <a:srgbClr val="000000"/>
                </a:solidFill>
                <a:latin typeface="Times New Roman" pitchFamily="18" charset="0"/>
              </a:rPr>
              <a:t>start</a:t>
            </a:r>
          </a:p>
        </p:txBody>
      </p:sp>
      <p:sp>
        <p:nvSpPr>
          <p:cNvPr id="11" name="Rectangular Callout 10"/>
          <p:cNvSpPr/>
          <p:nvPr/>
        </p:nvSpPr>
        <p:spPr bwMode="auto">
          <a:xfrm>
            <a:off x="7391399" y="2714624"/>
            <a:ext cx="1184275" cy="514351"/>
          </a:xfrm>
          <a:prstGeom prst="wedgeRectCallout">
            <a:avLst>
              <a:gd name="adj1" fmla="val -393878"/>
              <a:gd name="adj2" fmla="val 58270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question</a:t>
            </a: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7289491" y="3591676"/>
            <a:ext cx="1184275" cy="860427"/>
          </a:xfrm>
          <a:prstGeom prst="wedgeRectCallout">
            <a:avLst>
              <a:gd name="adj1" fmla="val -365520"/>
              <a:gd name="adj2" fmla="val 248072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Answer: </a:t>
            </a:r>
            <a:br>
              <a:rPr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offset 12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3D930C9A-28F6-904D-A3AD-2695FC3198A9}"/>
              </a:ext>
            </a:extLst>
          </p:cNvPr>
          <p:cNvSpPr/>
          <p:nvPr/>
        </p:nvSpPr>
        <p:spPr bwMode="auto">
          <a:xfrm>
            <a:off x="1406013" y="1578788"/>
            <a:ext cx="973393" cy="612648"/>
          </a:xfrm>
          <a:prstGeom prst="wedgeRectCallout">
            <a:avLst>
              <a:gd name="adj1" fmla="val 124178"/>
              <a:gd name="adj2" fmla="val 701242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363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7BA1FE8-AE46-9947-84A8-73209812737A}" type="slidenum">
              <a:rPr lang="en-US" altLang="x-none" sz="1400">
                <a:solidFill>
                  <a:srgbClr val="000000"/>
                </a:solidFill>
              </a:rPr>
              <a:pPr/>
              <a:t>50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9830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Java Server (UDP): Response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9830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90650"/>
            <a:ext cx="4114800" cy="480695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sz="2400" dirty="0">
                <a:ea typeface="宋体" charset="-122"/>
              </a:rPr>
              <a:t>Java </a:t>
            </a:r>
            <a:r>
              <a:rPr lang="en-US" altLang="zh-CN" sz="2400" dirty="0" err="1">
                <a:ea typeface="宋体" charset="-122"/>
              </a:rPr>
              <a:t>DatagramPacket</a:t>
            </a:r>
            <a:r>
              <a:rPr lang="en-US" altLang="zh-CN" sz="2400" dirty="0">
                <a:ea typeface="宋体" charset="-122"/>
              </a:rPr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 err="1">
                <a:latin typeface="Courier New" charset="0"/>
                <a:ea typeface="ＭＳ Ｐゴシック" charset="-128"/>
              </a:rPr>
              <a:t>getAddress</a:t>
            </a:r>
            <a:r>
              <a:rPr lang="en-US" altLang="x-none" sz="2000" dirty="0">
                <a:latin typeface="Courier New" charset="0"/>
                <a:ea typeface="ＭＳ Ｐゴシック" charset="-128"/>
              </a:rPr>
              <a:t>()/</a:t>
            </a:r>
            <a:r>
              <a:rPr lang="en-US" altLang="x-none" sz="2000" dirty="0" err="1">
                <a:latin typeface="Courier New" charset="0"/>
                <a:ea typeface="ＭＳ Ｐゴシック" charset="-128"/>
              </a:rPr>
              <a:t>getPort</a:t>
            </a:r>
            <a:r>
              <a:rPr lang="en-US" altLang="x-none" sz="2000" dirty="0">
                <a:latin typeface="Courier New" charset="0"/>
                <a:ea typeface="ＭＳ Ｐゴシック" charset="-128"/>
              </a:rPr>
              <a:t>() </a:t>
            </a:r>
            <a:r>
              <a:rPr lang="en-US" altLang="x-none" sz="2000" dirty="0">
                <a:ea typeface="宋体" charset="-122"/>
              </a:rPr>
              <a:t>returns the </a:t>
            </a:r>
            <a:r>
              <a:rPr lang="en-US" altLang="x-none" sz="2000" dirty="0">
                <a:solidFill>
                  <a:srgbClr val="FF0000"/>
                </a:solidFill>
                <a:ea typeface="宋体" charset="-122"/>
              </a:rPr>
              <a:t>source</a:t>
            </a:r>
            <a:r>
              <a:rPr lang="en-US" altLang="x-none" sz="2000" dirty="0">
                <a:ea typeface="宋体" charset="-122"/>
              </a:rPr>
              <a:t> address/port</a:t>
            </a:r>
            <a:endParaRPr lang="en-US" altLang="x-none" sz="2000" dirty="0">
              <a:ea typeface="ＭＳ Ｐゴシック" charset="-128"/>
            </a:endParaRPr>
          </a:p>
        </p:txBody>
      </p:sp>
      <p:pic>
        <p:nvPicPr>
          <p:cNvPr id="9830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3" y="2909888"/>
            <a:ext cx="4314825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438" y="1385888"/>
            <a:ext cx="3863975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797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32683C5-9C86-9745-A35F-3BAF01A7E466}" type="slidenum">
              <a:rPr lang="en-US" altLang="x-none" sz="1400">
                <a:solidFill>
                  <a:srgbClr val="000000"/>
                </a:solidFill>
              </a:rPr>
              <a:pPr/>
              <a:t>51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Java server (UDP): Reply</a:t>
            </a:r>
          </a:p>
        </p:txBody>
      </p:sp>
      <p:sp>
        <p:nvSpPr>
          <p:cNvPr id="32772" name="Rectangle 3"/>
          <p:cNvSpPr>
            <a:spLocks noChangeArrowheads="1"/>
          </p:cNvSpPr>
          <p:nvPr/>
        </p:nvSpPr>
        <p:spPr bwMode="auto">
          <a:xfrm>
            <a:off x="1851025" y="1524000"/>
            <a:ext cx="5649913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>
              <a:defRPr/>
            </a:pPr>
            <a:endParaRPr lang="en-US" sz="16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    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   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InetAddress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IPAddress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receivePacket.getAddress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();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   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port =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receivePacket.getPort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();  </a:t>
            </a:r>
          </a:p>
          <a:p>
            <a:pPr algn="l">
              <a:defRPr/>
            </a:pPr>
            <a:endParaRPr lang="en-US" sz="16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    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   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DatagramPacket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sendPacket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=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       new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DatagramPacket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sendData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sendData.length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, </a:t>
            </a:r>
            <a:b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                            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IPAddress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, port);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   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serverSocket.send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sendPacket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);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  }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}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}</a:t>
            </a: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  </a:t>
            </a:r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50800" y="1920875"/>
            <a:ext cx="2093913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Get IP addr</a:t>
            </a:r>
          </a:p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port #, of</a:t>
            </a:r>
          </a:p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sender</a:t>
            </a: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2774" name="Freeform 5"/>
          <p:cNvSpPr>
            <a:spLocks/>
          </p:cNvSpPr>
          <p:nvPr/>
        </p:nvSpPr>
        <p:spPr bwMode="auto">
          <a:xfrm>
            <a:off x="1981200" y="1979613"/>
            <a:ext cx="133350" cy="8143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2775" name="Line 6"/>
          <p:cNvSpPr>
            <a:spLocks noChangeShapeType="1"/>
          </p:cNvSpPr>
          <p:nvPr/>
        </p:nvSpPr>
        <p:spPr bwMode="auto">
          <a:xfrm flipV="1">
            <a:off x="2138363" y="2717800"/>
            <a:ext cx="28575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2776" name="Text Box 7"/>
          <p:cNvSpPr txBox="1">
            <a:spLocks noChangeArrowheads="1"/>
          </p:cNvSpPr>
          <p:nvPr/>
        </p:nvSpPr>
        <p:spPr bwMode="auto">
          <a:xfrm>
            <a:off x="765175" y="4508500"/>
            <a:ext cx="1312863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Write out </a:t>
            </a:r>
          </a:p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datagram</a:t>
            </a:r>
          </a:p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to socket</a:t>
            </a: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2777" name="Freeform 8"/>
          <p:cNvSpPr>
            <a:spLocks/>
          </p:cNvSpPr>
          <p:nvPr/>
        </p:nvSpPr>
        <p:spPr bwMode="auto">
          <a:xfrm>
            <a:off x="1895475" y="4595813"/>
            <a:ext cx="161925" cy="81915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2778" name="Line 9"/>
          <p:cNvSpPr>
            <a:spLocks noChangeShapeType="1"/>
          </p:cNvSpPr>
          <p:nvPr/>
        </p:nvSpPr>
        <p:spPr bwMode="auto">
          <a:xfrm flipV="1">
            <a:off x="2076450" y="4991100"/>
            <a:ext cx="3333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2779" name="Text Box 10"/>
          <p:cNvSpPr txBox="1">
            <a:spLocks noChangeArrowheads="1"/>
          </p:cNvSpPr>
          <p:nvPr/>
        </p:nvSpPr>
        <p:spPr bwMode="auto">
          <a:xfrm>
            <a:off x="3228975" y="5632450"/>
            <a:ext cx="25400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>
              <a:defRPr/>
            </a:pPr>
            <a:r>
              <a:rPr lang="en-US" sz="1800">
                <a:solidFill>
                  <a:srgbClr val="3333CC"/>
                </a:solidFill>
              </a:rPr>
              <a:t>End of while loop,</a:t>
            </a:r>
          </a:p>
          <a:p>
            <a:pPr algn="l">
              <a:defRPr/>
            </a:pPr>
            <a:r>
              <a:rPr lang="en-US" sz="1800">
                <a:solidFill>
                  <a:srgbClr val="3333CC"/>
                </a:solidFill>
              </a:rPr>
              <a:t>loop back and wait for</a:t>
            </a:r>
          </a:p>
          <a:p>
            <a:pPr algn="l">
              <a:defRPr/>
            </a:pPr>
            <a:r>
              <a:rPr lang="en-US" sz="1800">
                <a:solidFill>
                  <a:srgbClr val="3333CC"/>
                </a:solidFill>
              </a:rPr>
              <a:t>another datagram</a:t>
            </a: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2780" name="Freeform 11"/>
          <p:cNvSpPr>
            <a:spLocks/>
          </p:cNvSpPr>
          <p:nvPr/>
        </p:nvSpPr>
        <p:spPr bwMode="auto">
          <a:xfrm rot="10784139">
            <a:off x="3209925" y="5622925"/>
            <a:ext cx="160338" cy="912813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2781" name="Line 12"/>
          <p:cNvSpPr>
            <a:spLocks noChangeShapeType="1"/>
          </p:cNvSpPr>
          <p:nvPr/>
        </p:nvSpPr>
        <p:spPr bwMode="auto">
          <a:xfrm flipH="1" flipV="1">
            <a:off x="2562225" y="5295900"/>
            <a:ext cx="647700" cy="60483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2782" name="Line 13"/>
          <p:cNvSpPr>
            <a:spLocks noChangeShapeType="1"/>
          </p:cNvSpPr>
          <p:nvPr/>
        </p:nvSpPr>
        <p:spPr bwMode="auto">
          <a:xfrm flipV="1">
            <a:off x="2128838" y="2279650"/>
            <a:ext cx="28575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2783" name="Text Box 14"/>
          <p:cNvSpPr txBox="1">
            <a:spLocks noChangeArrowheads="1"/>
          </p:cNvSpPr>
          <p:nvPr/>
        </p:nvSpPr>
        <p:spPr bwMode="auto">
          <a:xfrm>
            <a:off x="117475" y="3702050"/>
            <a:ext cx="19796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Create datagram</a:t>
            </a:r>
          </a:p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to send to client</a:t>
            </a: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2784" name="Freeform 15"/>
          <p:cNvSpPr>
            <a:spLocks/>
          </p:cNvSpPr>
          <p:nvPr/>
        </p:nvSpPr>
        <p:spPr bwMode="auto">
          <a:xfrm>
            <a:off x="1933575" y="3757613"/>
            <a:ext cx="161925" cy="57150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2785" name="Line 16"/>
          <p:cNvSpPr>
            <a:spLocks noChangeShapeType="1"/>
          </p:cNvSpPr>
          <p:nvPr/>
        </p:nvSpPr>
        <p:spPr bwMode="auto">
          <a:xfrm flipV="1">
            <a:off x="2114550" y="4019550"/>
            <a:ext cx="3333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123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90B1F32-6DCD-4F47-9F9B-5881D13BC07D}" type="slidenum">
              <a:rPr lang="en-US" altLang="x-none" sz="1400">
                <a:solidFill>
                  <a:srgbClr val="000000"/>
                </a:solidFill>
              </a:rPr>
              <a:pPr/>
              <a:t>52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Example: UDPClient.java</a:t>
            </a:r>
            <a:endParaRPr lang="en-US" altLang="x-none">
              <a:ea typeface="ＭＳ Ｐゴシック" charset="-128"/>
            </a:endParaRPr>
          </a:p>
        </p:txBody>
      </p:sp>
      <p:graphicFrame>
        <p:nvGraphicFramePr>
          <p:cNvPr id="102403" name="Object 2"/>
          <p:cNvGraphicFramePr>
            <a:graphicFrameLocks noGrp="1" noChangeAspect="1"/>
          </p:cNvGraphicFramePr>
          <p:nvPr>
            <p:ph type="body" idx="1"/>
          </p:nvPr>
        </p:nvGraphicFramePr>
        <p:xfrm>
          <a:off x="4608513" y="1449388"/>
          <a:ext cx="4046537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90" name="Photo Editor Photo" r:id="rId4" imgW="11266667" imgH="9895238" progId="MSPhotoEd.3">
                  <p:embed/>
                </p:oleObj>
              </mc:Choice>
              <mc:Fallback>
                <p:oleObj name="Photo Editor Photo" r:id="rId4" imgW="11266667" imgH="9895238" progId="MSPhotoEd.3">
                  <p:embed/>
                  <p:pic>
                    <p:nvPicPr>
                      <p:cNvPr id="10240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048" r="10498"/>
                      <a:stretch>
                        <a:fillRect/>
                      </a:stretch>
                    </p:blipFill>
                    <p:spPr bwMode="auto">
                      <a:xfrm>
                        <a:off x="4608513" y="1449388"/>
                        <a:ext cx="4046537" cy="464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387350" y="2417763"/>
            <a:ext cx="4395788" cy="356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dirty="0">
                <a:solidFill>
                  <a:srgbClr val="000000"/>
                </a:solidFill>
                <a:latin typeface="Comic Sans MS" charset="0"/>
                <a:ea typeface="宋体" charset="0"/>
                <a:cs typeface="宋体" charset="0"/>
              </a:rPr>
              <a:t>A simple UDP client which reads input from keyboard, sends the input to server, and reads the reply back from the server.</a:t>
            </a:r>
            <a:endParaRPr lang="en-US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002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236945E-44A6-4844-BE29-B47067F4528F}" type="slidenum">
              <a:rPr lang="en-US" altLang="x-none" sz="1400">
                <a:solidFill>
                  <a:srgbClr val="000000"/>
                </a:solidFill>
              </a:rPr>
              <a:pPr/>
              <a:t>53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Example: Java client (UDP)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29700" name="Rectangle 3"/>
          <p:cNvSpPr>
            <a:spLocks noChangeArrowheads="1"/>
          </p:cNvSpPr>
          <p:nvPr/>
        </p:nvSpPr>
        <p:spPr bwMode="auto">
          <a:xfrm>
            <a:off x="2185988" y="1901825"/>
            <a:ext cx="6440487" cy="440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import java.io.*;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import java.net.*;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class UDPClient {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public static void main(String args[]) throws Exception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{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BufferedReader inFromUser =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new BufferedReader(new InputStreamReader(System.in));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String sentence = inFromUser.readLine();   </a:t>
            </a:r>
            <a:br>
              <a:rPr lang="en-US" altLang="x-none" sz="1600">
                <a:solidFill>
                  <a:srgbClr val="000000"/>
                </a:solidFill>
                <a:latin typeface="Arial" charset="0"/>
              </a:rPr>
            </a:br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byte[] sendData = sentence.getBytes();</a:t>
            </a:r>
            <a:r>
              <a:rPr lang="en-US" altLang="x-none">
                <a:solidFill>
                  <a:srgbClr val="000000"/>
                </a:solidFill>
              </a:rPr>
              <a:t>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DatagramSocket clientSocket = new DatagramSocket();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InetAddress sIPAddress = InetAddress.getByName(</a:t>
            </a:r>
            <a:r>
              <a:rPr lang="ja-JP" altLang="en-US" sz="16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ja-JP" sz="1600">
                <a:solidFill>
                  <a:srgbClr val="000000"/>
                </a:solidFill>
                <a:latin typeface="Arial" charset="0"/>
              </a:rPr>
              <a:t>servname");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</a:t>
            </a:r>
          </a:p>
        </p:txBody>
      </p:sp>
      <p:sp>
        <p:nvSpPr>
          <p:cNvPr id="29701" name="Text Box 4"/>
          <p:cNvSpPr txBox="1">
            <a:spLocks noChangeArrowheads="1"/>
          </p:cNvSpPr>
          <p:nvPr/>
        </p:nvSpPr>
        <p:spPr bwMode="auto">
          <a:xfrm>
            <a:off x="588963" y="3300413"/>
            <a:ext cx="15335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Create</a:t>
            </a:r>
          </a:p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input stream</a:t>
            </a: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29702" name="Text Box 5"/>
          <p:cNvSpPr txBox="1">
            <a:spLocks noChangeArrowheads="1"/>
          </p:cNvSpPr>
          <p:nvPr/>
        </p:nvSpPr>
        <p:spPr bwMode="auto">
          <a:xfrm>
            <a:off x="654050" y="4894263"/>
            <a:ext cx="15541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Create </a:t>
            </a:r>
          </a:p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client socket</a:t>
            </a: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29703" name="Text Box 6"/>
          <p:cNvSpPr txBox="1">
            <a:spLocks noChangeArrowheads="1"/>
          </p:cNvSpPr>
          <p:nvPr/>
        </p:nvSpPr>
        <p:spPr bwMode="auto">
          <a:xfrm>
            <a:off x="-55563" y="5557838"/>
            <a:ext cx="2205038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>
              <a:defRPr/>
            </a:pPr>
            <a:r>
              <a:rPr lang="en-US" sz="1800" dirty="0">
                <a:solidFill>
                  <a:srgbClr val="3333CC"/>
                </a:solidFill>
              </a:rPr>
              <a:t>Translate</a:t>
            </a:r>
          </a:p>
          <a:p>
            <a:pPr algn="r">
              <a:defRPr/>
            </a:pPr>
            <a:r>
              <a:rPr lang="en-US" sz="1800" dirty="0">
                <a:solidFill>
                  <a:srgbClr val="3333CC"/>
                </a:solidFill>
              </a:rPr>
              <a:t> hostname to IP </a:t>
            </a:r>
          </a:p>
          <a:p>
            <a:pPr algn="r">
              <a:defRPr/>
            </a:pPr>
            <a:r>
              <a:rPr lang="en-US" sz="1800" dirty="0">
                <a:solidFill>
                  <a:srgbClr val="3333CC"/>
                </a:solidFill>
              </a:rPr>
              <a:t>address </a:t>
            </a:r>
            <a:r>
              <a:rPr lang="en-US" sz="1800" dirty="0">
                <a:solidFill>
                  <a:srgbClr val="FF0000"/>
                </a:solidFill>
              </a:rPr>
              <a:t>using DNS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29704" name="Freeform 7"/>
          <p:cNvSpPr>
            <a:spLocks/>
          </p:cNvSpPr>
          <p:nvPr/>
        </p:nvSpPr>
        <p:spPr bwMode="auto">
          <a:xfrm>
            <a:off x="1979613" y="3352800"/>
            <a:ext cx="123825" cy="542925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9705" name="Line 8"/>
          <p:cNvSpPr>
            <a:spLocks noChangeShapeType="1"/>
          </p:cNvSpPr>
          <p:nvPr/>
        </p:nvSpPr>
        <p:spPr bwMode="auto">
          <a:xfrm flipV="1">
            <a:off x="2112963" y="3771900"/>
            <a:ext cx="323850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9706" name="Freeform 9"/>
          <p:cNvSpPr>
            <a:spLocks/>
          </p:cNvSpPr>
          <p:nvPr/>
        </p:nvSpPr>
        <p:spPr bwMode="auto">
          <a:xfrm>
            <a:off x="2025650" y="4972050"/>
            <a:ext cx="123825" cy="509588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9707" name="Line 10"/>
          <p:cNvSpPr>
            <a:spLocks noChangeShapeType="1"/>
          </p:cNvSpPr>
          <p:nvPr/>
        </p:nvSpPr>
        <p:spPr bwMode="auto">
          <a:xfrm flipV="1">
            <a:off x="2144713" y="5132388"/>
            <a:ext cx="328612" cy="63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9708" name="Freeform 11"/>
          <p:cNvSpPr>
            <a:spLocks/>
          </p:cNvSpPr>
          <p:nvPr/>
        </p:nvSpPr>
        <p:spPr bwMode="auto">
          <a:xfrm>
            <a:off x="2025650" y="5668963"/>
            <a:ext cx="123825" cy="804862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9709" name="Line 12"/>
          <p:cNvSpPr>
            <a:spLocks noChangeShapeType="1"/>
          </p:cNvSpPr>
          <p:nvPr/>
        </p:nvSpPr>
        <p:spPr bwMode="auto">
          <a:xfrm flipV="1">
            <a:off x="2154238" y="5699125"/>
            <a:ext cx="434975" cy="11747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0903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407CEA6-8D92-A340-A11F-F575F0A964E2}" type="slidenum">
              <a:rPr lang="en-US" altLang="x-none" sz="1400">
                <a:solidFill>
                  <a:srgbClr val="000000"/>
                </a:solidFill>
              </a:rPr>
              <a:pPr/>
              <a:t>54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Example: Java client (UDP), cont.</a:t>
            </a:r>
          </a:p>
        </p:txBody>
      </p:sp>
      <p:sp>
        <p:nvSpPr>
          <p:cNvPr id="30724" name="Rectangle 3"/>
          <p:cNvSpPr>
            <a:spLocks noChangeArrowheads="1"/>
          </p:cNvSpPr>
          <p:nvPr/>
        </p:nvSpPr>
        <p:spPr bwMode="auto">
          <a:xfrm>
            <a:off x="2176463" y="1612900"/>
            <a:ext cx="71215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DatagramPacket sendPacket =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   new DatagramPacket(sendData, sendData.length, sIPAddress, 9876);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clientSocket.send(sendPacket);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byte[] receiveData = new byte[1024];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DatagramPacket receivePacket =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   new DatagramPacket(receiveData, receiveData.length);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clientSocket.receive(receivePacket);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String modifiedSentence =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    new String(receivePacket.getData());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System.out.println("FROM SERVER:" + modifiedSentence);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clientSocket.close();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}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}</a:t>
            </a:r>
            <a:r>
              <a:rPr lang="en-US">
                <a:solidFill>
                  <a:srgbClr val="000000"/>
                </a:solidFill>
                <a:ea typeface="ＭＳ Ｐゴシック" charset="0"/>
              </a:rPr>
              <a:t> </a:t>
            </a: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>
            <a:off x="0" y="1446213"/>
            <a:ext cx="2392363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Create datagram with data-to-send,</a:t>
            </a:r>
          </a:p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length, IP addr, port</a:t>
            </a:r>
          </a:p>
          <a:p>
            <a:pPr algn="r"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0726" name="Text Box 5"/>
          <p:cNvSpPr txBox="1">
            <a:spLocks noChangeArrowheads="1"/>
          </p:cNvSpPr>
          <p:nvPr/>
        </p:nvSpPr>
        <p:spPr bwMode="auto">
          <a:xfrm>
            <a:off x="466725" y="2473325"/>
            <a:ext cx="1793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Send datagram</a:t>
            </a:r>
          </a:p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to server</a:t>
            </a: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0727" name="Text Box 6"/>
          <p:cNvSpPr txBox="1">
            <a:spLocks noChangeArrowheads="1"/>
          </p:cNvSpPr>
          <p:nvPr/>
        </p:nvSpPr>
        <p:spPr bwMode="auto">
          <a:xfrm>
            <a:off x="482600" y="3630613"/>
            <a:ext cx="17764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Read datagram</a:t>
            </a:r>
          </a:p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from server</a:t>
            </a: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0728" name="Freeform 7"/>
          <p:cNvSpPr>
            <a:spLocks/>
          </p:cNvSpPr>
          <p:nvPr/>
        </p:nvSpPr>
        <p:spPr bwMode="auto">
          <a:xfrm>
            <a:off x="2228850" y="1528763"/>
            <a:ext cx="114300" cy="790575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0729" name="Line 8"/>
          <p:cNvSpPr>
            <a:spLocks noChangeShapeType="1"/>
          </p:cNvSpPr>
          <p:nvPr/>
        </p:nvSpPr>
        <p:spPr bwMode="auto">
          <a:xfrm flipV="1">
            <a:off x="2343150" y="2181225"/>
            <a:ext cx="34290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0730" name="Freeform 9"/>
          <p:cNvSpPr>
            <a:spLocks/>
          </p:cNvSpPr>
          <p:nvPr/>
        </p:nvSpPr>
        <p:spPr bwMode="auto">
          <a:xfrm>
            <a:off x="2076450" y="2509838"/>
            <a:ext cx="123825" cy="5857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0731" name="Line 10"/>
          <p:cNvSpPr>
            <a:spLocks noChangeShapeType="1"/>
          </p:cNvSpPr>
          <p:nvPr/>
        </p:nvSpPr>
        <p:spPr bwMode="auto">
          <a:xfrm flipV="1">
            <a:off x="2214563" y="2647950"/>
            <a:ext cx="309562" cy="1587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0732" name="Freeform 11"/>
          <p:cNvSpPr>
            <a:spLocks/>
          </p:cNvSpPr>
          <p:nvPr/>
        </p:nvSpPr>
        <p:spPr bwMode="auto">
          <a:xfrm>
            <a:off x="2095500" y="3697288"/>
            <a:ext cx="123825" cy="5095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0733" name="Line 12"/>
          <p:cNvSpPr>
            <a:spLocks noChangeShapeType="1"/>
          </p:cNvSpPr>
          <p:nvPr/>
        </p:nvSpPr>
        <p:spPr bwMode="auto">
          <a:xfrm flipV="1">
            <a:off x="2233613" y="4016375"/>
            <a:ext cx="2952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8164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Demo</a:t>
            </a:r>
          </a:p>
        </p:txBody>
      </p:sp>
      <p:sp>
        <p:nvSpPr>
          <p:cNvPr id="108546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ZapfDingbats" charset="0"/>
              <a:buNone/>
            </a:pPr>
            <a:r>
              <a:rPr lang="en-US" altLang="x-none" dirty="0">
                <a:ea typeface="ＭＳ Ｐゴシック" charset="-128"/>
              </a:rPr>
              <a:t>%ubun</a:t>
            </a:r>
            <a:r>
              <a:rPr lang="en-US" altLang="zh-CN" dirty="0">
                <a:ea typeface="ＭＳ Ｐゴシック" charset="-128"/>
              </a:rPr>
              <a:t>tu</a:t>
            </a:r>
            <a:r>
              <a:rPr lang="en-US" altLang="x-none" dirty="0">
                <a:ea typeface="ＭＳ Ｐゴシック" charset="-128"/>
              </a:rPr>
              <a:t>: java </a:t>
            </a:r>
            <a:r>
              <a:rPr lang="en-US" altLang="x-none" dirty="0" err="1">
                <a:ea typeface="ＭＳ Ｐゴシック" charset="-128"/>
              </a:rPr>
              <a:t>UDPServer</a:t>
            </a:r>
            <a:endParaRPr lang="en-US" altLang="x-none" dirty="0">
              <a:ea typeface="ＭＳ Ｐゴシック" charset="-128"/>
            </a:endParaRPr>
          </a:p>
          <a:p>
            <a:pPr marL="0" indent="0">
              <a:buFont typeface="ZapfDingbats" charset="0"/>
              <a:buNone/>
            </a:pPr>
            <a:r>
              <a:rPr lang="en-US" altLang="x-none" dirty="0">
                <a:ea typeface="ＭＳ Ｐゴシック" charset="-128"/>
              </a:rPr>
              <a:t>%netstat to see buffer</a:t>
            </a:r>
          </a:p>
          <a:p>
            <a:pPr marL="0" indent="0">
              <a:buFont typeface="ZapfDingbats" charset="0"/>
              <a:buNone/>
            </a:pP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%</a:t>
            </a:r>
            <a:r>
              <a:rPr lang="en-US" altLang="zh-CN" dirty="0">
                <a:ea typeface="ＭＳ Ｐゴシック" charset="-128"/>
              </a:rPr>
              <a:t>ubuntu</a:t>
            </a:r>
            <a:r>
              <a:rPr lang="en-US" altLang="x-none" dirty="0">
                <a:ea typeface="ＭＳ Ｐゴシック" charset="-128"/>
              </a:rPr>
              <a:t>: java </a:t>
            </a:r>
            <a:r>
              <a:rPr lang="en-US" altLang="x-none" dirty="0" err="1">
                <a:ea typeface="ＭＳ Ｐゴシック" charset="-128"/>
              </a:rPr>
              <a:t>UDPClient</a:t>
            </a:r>
            <a:r>
              <a:rPr lang="en-US" altLang="x-none" dirty="0">
                <a:ea typeface="ＭＳ Ｐゴシック" charset="-128"/>
              </a:rPr>
              <a:t> &lt;server&gt;</a:t>
            </a:r>
          </a:p>
          <a:p>
            <a:pPr marL="0" indent="0">
              <a:buFont typeface="ZapfDingbats" charset="0"/>
              <a:buNone/>
            </a:pPr>
            <a:endParaRPr lang="en-US" altLang="x-none" dirty="0">
              <a:ea typeface="ＭＳ Ｐゴシック" charset="-128"/>
            </a:endParaRPr>
          </a:p>
          <a:p>
            <a:pPr marL="0" indent="0">
              <a:buFont typeface="ZapfDingbats" charset="0"/>
              <a:buNone/>
            </a:pPr>
            <a:r>
              <a:rPr lang="en-US" altLang="x-none" dirty="0">
                <a:ea typeface="ＭＳ Ｐゴシック" charset="-128"/>
              </a:rPr>
              <a:t>%</a:t>
            </a:r>
            <a:r>
              <a:rPr lang="en-US" altLang="x-none" dirty="0" err="1">
                <a:ea typeface="ＭＳ Ｐゴシック" charset="-128"/>
              </a:rPr>
              <a:t>wireshark</a:t>
            </a:r>
            <a:r>
              <a:rPr lang="en-US" altLang="x-none" dirty="0">
                <a:ea typeface="ＭＳ Ｐゴシック" charset="-128"/>
              </a:rPr>
              <a:t> to capture traffic</a:t>
            </a:r>
          </a:p>
        </p:txBody>
      </p:sp>
      <p:sp>
        <p:nvSpPr>
          <p:cNvPr id="108547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585D5B5-7D4C-3642-88A6-C4774BD995ED}" type="slidenum">
              <a:rPr lang="en-US" altLang="x-none" sz="1400">
                <a:solidFill>
                  <a:srgbClr val="000000"/>
                </a:solidFill>
              </a:rPr>
              <a:pPr/>
              <a:t>55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5989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Discussion on Example Code</a:t>
            </a:r>
          </a:p>
        </p:txBody>
      </p:sp>
      <p:sp>
        <p:nvSpPr>
          <p:cNvPr id="11059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 simple upper-case UDP echo service is among the simplest network service.</a:t>
            </a:r>
          </a:p>
          <a:p>
            <a:endParaRPr lang="en-US" altLang="x-none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Are there any problems with the program?</a:t>
            </a:r>
          </a:p>
        </p:txBody>
      </p:sp>
      <p:sp>
        <p:nvSpPr>
          <p:cNvPr id="110595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F5FFAE5-F10F-974D-B940-57895E62B15B}" type="slidenum">
              <a:rPr lang="en-US" altLang="x-none" sz="1400">
                <a:solidFill>
                  <a:srgbClr val="000000"/>
                </a:solidFill>
              </a:rPr>
              <a:pPr/>
              <a:t>56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623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>
                <a:ea typeface="ＭＳ Ｐゴシック" charset="-128"/>
              </a:rPr>
              <a:t>Data Encoding/Decoding</a:t>
            </a:r>
          </a:p>
        </p:txBody>
      </p:sp>
      <p:sp>
        <p:nvSpPr>
          <p:cNvPr id="112642" name="Content Placeholder 3"/>
          <p:cNvSpPr>
            <a:spLocks noGrp="1"/>
          </p:cNvSpPr>
          <p:nvPr>
            <p:ph idx="1"/>
          </p:nvPr>
        </p:nvSpPr>
        <p:spPr>
          <a:xfrm>
            <a:off x="481013" y="1462088"/>
            <a:ext cx="8188325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sz="2400" dirty="0">
                <a:ea typeface="ＭＳ Ｐゴシック" charset="-128"/>
              </a:rPr>
              <a:t>Rule: ALWAYS pay attention to encoding/decoding of data</a:t>
            </a:r>
          </a:p>
        </p:txBody>
      </p:sp>
      <p:sp>
        <p:nvSpPr>
          <p:cNvPr id="112643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2952D6D-DB0A-7742-899D-171B534D637A}" type="slidenum">
              <a:rPr lang="en-US" altLang="x-none" sz="1400">
                <a:solidFill>
                  <a:srgbClr val="000000"/>
                </a:solidFill>
              </a:rPr>
              <a:pPr/>
              <a:t>57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31763" y="3138488"/>
            <a:ext cx="3875087" cy="3036887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Times New Roman" pitchFamily="18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12645" name="Group 6"/>
          <p:cNvGrpSpPr>
            <a:grpSpLocks/>
          </p:cNvGrpSpPr>
          <p:nvPr/>
        </p:nvGrpSpPr>
        <p:grpSpPr bwMode="auto">
          <a:xfrm>
            <a:off x="2435225" y="5127625"/>
            <a:ext cx="1217613" cy="563563"/>
            <a:chOff x="1466487" y="5289865"/>
            <a:chExt cx="1819275" cy="841375"/>
          </a:xfrm>
        </p:grpSpPr>
        <p:sp>
          <p:nvSpPr>
            <p:cNvPr id="112700" name="Rectangle 5"/>
            <p:cNvSpPr>
              <a:spLocks noChangeArrowheads="1"/>
            </p:cNvSpPr>
            <p:nvPr/>
          </p:nvSpPr>
          <p:spPr bwMode="auto">
            <a:xfrm>
              <a:off x="1466487" y="5289865"/>
              <a:ext cx="458787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112701" name="Rectangle 6"/>
            <p:cNvSpPr>
              <a:spLocks noChangeArrowheads="1"/>
            </p:cNvSpPr>
            <p:nvPr/>
          </p:nvSpPr>
          <p:spPr bwMode="auto">
            <a:xfrm>
              <a:off x="1925274" y="5289865"/>
              <a:ext cx="458788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112702" name="Rectangle 7"/>
            <p:cNvSpPr>
              <a:spLocks noChangeArrowheads="1"/>
            </p:cNvSpPr>
            <p:nvPr/>
          </p:nvSpPr>
          <p:spPr bwMode="auto">
            <a:xfrm>
              <a:off x="2368187" y="5289865"/>
              <a:ext cx="458787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112703" name="Rectangle 9"/>
            <p:cNvSpPr>
              <a:spLocks noChangeArrowheads="1"/>
            </p:cNvSpPr>
            <p:nvPr/>
          </p:nvSpPr>
          <p:spPr bwMode="auto">
            <a:xfrm>
              <a:off x="2826974" y="5289865"/>
              <a:ext cx="458788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</p:grpSp>
      <p:sp>
        <p:nvSpPr>
          <p:cNvPr id="112646" name="Rectangle 3"/>
          <p:cNvSpPr>
            <a:spLocks noChangeArrowheads="1"/>
          </p:cNvSpPr>
          <p:nvPr/>
        </p:nvSpPr>
        <p:spPr bwMode="auto">
          <a:xfrm>
            <a:off x="1627188" y="513715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byte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array</a:t>
            </a:r>
            <a:endParaRPr lang="en-US" altLang="x-none" sz="1600">
              <a:solidFill>
                <a:srgbClr val="000000"/>
              </a:solidFill>
            </a:endParaRPr>
          </a:p>
        </p:txBody>
      </p:sp>
      <p:grpSp>
        <p:nvGrpSpPr>
          <p:cNvPr id="112647" name="Group 5"/>
          <p:cNvGrpSpPr>
            <a:grpSpLocks/>
          </p:cNvGrpSpPr>
          <p:nvPr/>
        </p:nvGrpSpPr>
        <p:grpSpPr bwMode="auto">
          <a:xfrm>
            <a:off x="2449513" y="3603625"/>
            <a:ext cx="1281112" cy="647700"/>
            <a:chOff x="1441037" y="3803921"/>
            <a:chExt cx="1820862" cy="842963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441037" y="3805988"/>
              <a:ext cx="458035" cy="8408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899072" y="3805988"/>
              <a:ext cx="460292" cy="8408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343571" y="3803921"/>
              <a:ext cx="458035" cy="8408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803864" y="3805988"/>
              <a:ext cx="458035" cy="8408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12648" name="Rectangle 3"/>
          <p:cNvSpPr>
            <a:spLocks noChangeArrowheads="1"/>
          </p:cNvSpPr>
          <p:nvPr/>
        </p:nvSpPr>
        <p:spPr bwMode="auto">
          <a:xfrm>
            <a:off x="2184400" y="3243263"/>
            <a:ext cx="1968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query</a:t>
            </a:r>
            <a:endParaRPr lang="en-US" altLang="x-none" sz="1800">
              <a:solidFill>
                <a:srgbClr val="000000"/>
              </a:solidFill>
            </a:endParaRPr>
          </a:p>
        </p:txBody>
      </p:sp>
      <p:cxnSp>
        <p:nvCxnSpPr>
          <p:cNvPr id="112649" name="Straight Arrow Connector 18"/>
          <p:cNvCxnSpPr>
            <a:cxnSpLocks noChangeShapeType="1"/>
          </p:cNvCxnSpPr>
          <p:nvPr/>
        </p:nvCxnSpPr>
        <p:spPr bwMode="auto">
          <a:xfrm>
            <a:off x="2901950" y="4251325"/>
            <a:ext cx="17463" cy="876300"/>
          </a:xfrm>
          <a:prstGeom prst="straightConnector1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50" name="Rectangle 20"/>
          <p:cNvSpPr>
            <a:spLocks noChangeArrowheads="1"/>
          </p:cNvSpPr>
          <p:nvPr/>
        </p:nvSpPr>
        <p:spPr bwMode="auto">
          <a:xfrm>
            <a:off x="2879725" y="4545013"/>
            <a:ext cx="1114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encoding</a:t>
            </a:r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5559425" y="3159125"/>
            <a:ext cx="3330575" cy="3038475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Times New Roman" pitchFamily="18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12652" name="Group 56"/>
          <p:cNvGrpSpPr>
            <a:grpSpLocks/>
          </p:cNvGrpSpPr>
          <p:nvPr/>
        </p:nvGrpSpPr>
        <p:grpSpPr bwMode="auto">
          <a:xfrm>
            <a:off x="5795963" y="5162550"/>
            <a:ext cx="1217612" cy="563563"/>
            <a:chOff x="1466487" y="5289865"/>
            <a:chExt cx="1819275" cy="841375"/>
          </a:xfrm>
        </p:grpSpPr>
        <p:sp>
          <p:nvSpPr>
            <p:cNvPr id="112692" name="Rectangle 5"/>
            <p:cNvSpPr>
              <a:spLocks noChangeArrowheads="1"/>
            </p:cNvSpPr>
            <p:nvPr/>
          </p:nvSpPr>
          <p:spPr bwMode="auto">
            <a:xfrm>
              <a:off x="1466487" y="5289865"/>
              <a:ext cx="458787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112693" name="Rectangle 6"/>
            <p:cNvSpPr>
              <a:spLocks noChangeArrowheads="1"/>
            </p:cNvSpPr>
            <p:nvPr/>
          </p:nvSpPr>
          <p:spPr bwMode="auto">
            <a:xfrm>
              <a:off x="1925274" y="5289865"/>
              <a:ext cx="458788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112694" name="Rectangle 7"/>
            <p:cNvSpPr>
              <a:spLocks noChangeArrowheads="1"/>
            </p:cNvSpPr>
            <p:nvPr/>
          </p:nvSpPr>
          <p:spPr bwMode="auto">
            <a:xfrm>
              <a:off x="2368187" y="5289865"/>
              <a:ext cx="458787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112695" name="Rectangle 9"/>
            <p:cNvSpPr>
              <a:spLocks noChangeArrowheads="1"/>
            </p:cNvSpPr>
            <p:nvPr/>
          </p:nvSpPr>
          <p:spPr bwMode="auto">
            <a:xfrm>
              <a:off x="2826974" y="5289865"/>
              <a:ext cx="458788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112653" name="Group 62"/>
          <p:cNvGrpSpPr>
            <a:grpSpLocks/>
          </p:cNvGrpSpPr>
          <p:nvPr/>
        </p:nvGrpSpPr>
        <p:grpSpPr bwMode="auto">
          <a:xfrm>
            <a:off x="5808663" y="3636963"/>
            <a:ext cx="1282700" cy="649287"/>
            <a:chOff x="1441037" y="3803921"/>
            <a:chExt cx="1820862" cy="842963"/>
          </a:xfrm>
        </p:grpSpPr>
        <p:sp>
          <p:nvSpPr>
            <p:cNvPr id="64" name="Rectangle 63"/>
            <p:cNvSpPr/>
            <p:nvPr/>
          </p:nvSpPr>
          <p:spPr bwMode="auto">
            <a:xfrm>
              <a:off x="1441037" y="3805981"/>
              <a:ext cx="459723" cy="840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1900760" y="3805981"/>
              <a:ext cx="457468" cy="840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2342454" y="3803921"/>
              <a:ext cx="459723" cy="840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2802176" y="3805981"/>
              <a:ext cx="459723" cy="840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</p:grpSp>
      <p:cxnSp>
        <p:nvCxnSpPr>
          <p:cNvPr id="112654" name="Straight Arrow Connector 18"/>
          <p:cNvCxnSpPr>
            <a:cxnSpLocks noChangeShapeType="1"/>
          </p:cNvCxnSpPr>
          <p:nvPr/>
        </p:nvCxnSpPr>
        <p:spPr bwMode="auto">
          <a:xfrm flipV="1">
            <a:off x="6038850" y="4276725"/>
            <a:ext cx="114300" cy="874713"/>
          </a:xfrm>
          <a:prstGeom prst="straightConnector1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55" name="Rectangle 20"/>
          <p:cNvSpPr>
            <a:spLocks noChangeArrowheads="1"/>
          </p:cNvSpPr>
          <p:nvPr/>
        </p:nvSpPr>
        <p:spPr bwMode="auto">
          <a:xfrm>
            <a:off x="6035675" y="4592638"/>
            <a:ext cx="1130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decoding</a:t>
            </a:r>
            <a:endParaRPr lang="en-US" altLang="x-none" sz="1800">
              <a:solidFill>
                <a:srgbClr val="000000"/>
              </a:solidFill>
            </a:endParaRPr>
          </a:p>
        </p:txBody>
      </p:sp>
      <p:cxnSp>
        <p:nvCxnSpPr>
          <p:cNvPr id="112656" name="Straight Arrow Connector 18"/>
          <p:cNvCxnSpPr>
            <a:cxnSpLocks noChangeShapeType="1"/>
            <a:endCxn id="112692" idx="1"/>
          </p:cNvCxnSpPr>
          <p:nvPr/>
        </p:nvCxnSpPr>
        <p:spPr bwMode="auto">
          <a:xfrm>
            <a:off x="3665538" y="5408613"/>
            <a:ext cx="2130425" cy="36512"/>
          </a:xfrm>
          <a:prstGeom prst="straightConnector1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57" name="Rectangle 10"/>
          <p:cNvSpPr>
            <a:spLocks noChangeArrowheads="1"/>
          </p:cNvSpPr>
          <p:nvPr/>
        </p:nvSpPr>
        <p:spPr bwMode="auto">
          <a:xfrm>
            <a:off x="1550988" y="3076575"/>
            <a:ext cx="987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112658" name="Rectangle 72"/>
          <p:cNvSpPr>
            <a:spLocks noChangeArrowheads="1"/>
          </p:cNvSpPr>
          <p:nvPr/>
        </p:nvSpPr>
        <p:spPr bwMode="auto">
          <a:xfrm>
            <a:off x="6726238" y="3101975"/>
            <a:ext cx="1117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74" name="Text Box 21"/>
          <p:cNvSpPr txBox="1">
            <a:spLocks noChangeArrowheads="1"/>
          </p:cNvSpPr>
          <p:nvPr/>
        </p:nvSpPr>
        <p:spPr bwMode="auto">
          <a:xfrm>
            <a:off x="3578225" y="2325688"/>
            <a:ext cx="3260725" cy="64611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>
              <a:defRPr/>
            </a:pPr>
            <a:r>
              <a:rPr lang="en-US" sz="1800" dirty="0">
                <a:solidFill>
                  <a:srgbClr val="000000"/>
                </a:solidFill>
              </a:rPr>
              <a:t>if not careful, query sent != query received (how?)</a:t>
            </a:r>
          </a:p>
        </p:txBody>
      </p:sp>
      <p:cxnSp>
        <p:nvCxnSpPr>
          <p:cNvPr id="112660" name="Straight Arrow Connector 18"/>
          <p:cNvCxnSpPr>
            <a:cxnSpLocks noChangeShapeType="1"/>
            <a:endCxn id="64" idx="1"/>
          </p:cNvCxnSpPr>
          <p:nvPr/>
        </p:nvCxnSpPr>
        <p:spPr bwMode="auto">
          <a:xfrm>
            <a:off x="4910138" y="2981325"/>
            <a:ext cx="898525" cy="981075"/>
          </a:xfrm>
          <a:prstGeom prst="straightConnector1">
            <a:avLst/>
          </a:prstGeom>
          <a:noFill/>
          <a:ln w="2222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661" name="Straight Arrow Connector 18"/>
          <p:cNvCxnSpPr>
            <a:cxnSpLocks noChangeShapeType="1"/>
          </p:cNvCxnSpPr>
          <p:nvPr/>
        </p:nvCxnSpPr>
        <p:spPr bwMode="auto">
          <a:xfrm flipH="1">
            <a:off x="3692525" y="2981325"/>
            <a:ext cx="1230313" cy="746125"/>
          </a:xfrm>
          <a:prstGeom prst="straightConnector1">
            <a:avLst/>
          </a:prstGeom>
          <a:noFill/>
          <a:ln w="2222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2662" name="Group 62"/>
          <p:cNvGrpSpPr>
            <a:grpSpLocks/>
          </p:cNvGrpSpPr>
          <p:nvPr/>
        </p:nvGrpSpPr>
        <p:grpSpPr bwMode="auto">
          <a:xfrm>
            <a:off x="7588250" y="3644900"/>
            <a:ext cx="1282700" cy="649288"/>
            <a:chOff x="1441037" y="3803921"/>
            <a:chExt cx="1820862" cy="842963"/>
          </a:xfrm>
        </p:grpSpPr>
        <p:sp>
          <p:nvSpPr>
            <p:cNvPr id="41" name="Rectangle 40"/>
            <p:cNvSpPr/>
            <p:nvPr/>
          </p:nvSpPr>
          <p:spPr bwMode="auto">
            <a:xfrm>
              <a:off x="1441037" y="3805983"/>
              <a:ext cx="459723" cy="8409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1900760" y="3805983"/>
              <a:ext cx="457470" cy="8409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342454" y="3803921"/>
              <a:ext cx="459723" cy="8409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2802176" y="3805983"/>
              <a:ext cx="459723" cy="8409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2663" name="Group 56"/>
          <p:cNvGrpSpPr>
            <a:grpSpLocks/>
          </p:cNvGrpSpPr>
          <p:nvPr/>
        </p:nvGrpSpPr>
        <p:grpSpPr bwMode="auto">
          <a:xfrm>
            <a:off x="7615238" y="5183188"/>
            <a:ext cx="1217612" cy="563562"/>
            <a:chOff x="1466487" y="5289865"/>
            <a:chExt cx="1819275" cy="841375"/>
          </a:xfrm>
        </p:grpSpPr>
        <p:sp>
          <p:nvSpPr>
            <p:cNvPr id="112680" name="Rectangle 5"/>
            <p:cNvSpPr>
              <a:spLocks noChangeArrowheads="1"/>
            </p:cNvSpPr>
            <p:nvPr/>
          </p:nvSpPr>
          <p:spPr bwMode="auto">
            <a:xfrm>
              <a:off x="1466487" y="5289865"/>
              <a:ext cx="458787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112681" name="Rectangle 6"/>
            <p:cNvSpPr>
              <a:spLocks noChangeArrowheads="1"/>
            </p:cNvSpPr>
            <p:nvPr/>
          </p:nvSpPr>
          <p:spPr bwMode="auto">
            <a:xfrm>
              <a:off x="1925274" y="5289865"/>
              <a:ext cx="458788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112682" name="Rectangle 7"/>
            <p:cNvSpPr>
              <a:spLocks noChangeArrowheads="1"/>
            </p:cNvSpPr>
            <p:nvPr/>
          </p:nvSpPr>
          <p:spPr bwMode="auto">
            <a:xfrm>
              <a:off x="2368187" y="5289865"/>
              <a:ext cx="458787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112683" name="Rectangle 9"/>
            <p:cNvSpPr>
              <a:spLocks noChangeArrowheads="1"/>
            </p:cNvSpPr>
            <p:nvPr/>
          </p:nvSpPr>
          <p:spPr bwMode="auto">
            <a:xfrm>
              <a:off x="2826974" y="5289865"/>
              <a:ext cx="458788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</p:grpSp>
      <p:cxnSp>
        <p:nvCxnSpPr>
          <p:cNvPr id="112664" name="Straight Arrow Connector 18"/>
          <p:cNvCxnSpPr>
            <a:cxnSpLocks noChangeShapeType="1"/>
            <a:endCxn id="112681" idx="0"/>
          </p:cNvCxnSpPr>
          <p:nvPr/>
        </p:nvCxnSpPr>
        <p:spPr bwMode="auto">
          <a:xfrm>
            <a:off x="7883525" y="4273550"/>
            <a:ext cx="192088" cy="909638"/>
          </a:xfrm>
          <a:prstGeom prst="straightConnector1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2665" name="Group 5"/>
          <p:cNvGrpSpPr>
            <a:grpSpLocks/>
          </p:cNvGrpSpPr>
          <p:nvPr/>
        </p:nvGrpSpPr>
        <p:grpSpPr bwMode="auto">
          <a:xfrm>
            <a:off x="366713" y="3624263"/>
            <a:ext cx="1281112" cy="647700"/>
            <a:chOff x="1441037" y="3803921"/>
            <a:chExt cx="1820862" cy="842963"/>
          </a:xfrm>
        </p:grpSpPr>
        <p:sp>
          <p:nvSpPr>
            <p:cNvPr id="54" name="Rectangle 53"/>
            <p:cNvSpPr/>
            <p:nvPr/>
          </p:nvSpPr>
          <p:spPr bwMode="auto">
            <a:xfrm>
              <a:off x="1441037" y="3805986"/>
              <a:ext cx="458035" cy="8408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1899072" y="3805986"/>
              <a:ext cx="460292" cy="8408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2343571" y="3803921"/>
              <a:ext cx="458035" cy="8408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2803864" y="3805986"/>
              <a:ext cx="458035" cy="8408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2666" name="Group 6"/>
          <p:cNvGrpSpPr>
            <a:grpSpLocks/>
          </p:cNvGrpSpPr>
          <p:nvPr/>
        </p:nvGrpSpPr>
        <p:grpSpPr bwMode="auto">
          <a:xfrm>
            <a:off x="300038" y="5160963"/>
            <a:ext cx="1217612" cy="563562"/>
            <a:chOff x="1466487" y="5289865"/>
            <a:chExt cx="1819275" cy="841375"/>
          </a:xfrm>
        </p:grpSpPr>
        <p:sp>
          <p:nvSpPr>
            <p:cNvPr id="112672" name="Rectangle 5"/>
            <p:cNvSpPr>
              <a:spLocks noChangeArrowheads="1"/>
            </p:cNvSpPr>
            <p:nvPr/>
          </p:nvSpPr>
          <p:spPr bwMode="auto">
            <a:xfrm>
              <a:off x="1466487" y="5289865"/>
              <a:ext cx="458787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112673" name="Rectangle 6"/>
            <p:cNvSpPr>
              <a:spLocks noChangeArrowheads="1"/>
            </p:cNvSpPr>
            <p:nvPr/>
          </p:nvSpPr>
          <p:spPr bwMode="auto">
            <a:xfrm>
              <a:off x="1925274" y="5289865"/>
              <a:ext cx="458788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112674" name="Rectangle 7"/>
            <p:cNvSpPr>
              <a:spLocks noChangeArrowheads="1"/>
            </p:cNvSpPr>
            <p:nvPr/>
          </p:nvSpPr>
          <p:spPr bwMode="auto">
            <a:xfrm>
              <a:off x="2368187" y="5289865"/>
              <a:ext cx="458787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112675" name="Rectangle 9"/>
            <p:cNvSpPr>
              <a:spLocks noChangeArrowheads="1"/>
            </p:cNvSpPr>
            <p:nvPr/>
          </p:nvSpPr>
          <p:spPr bwMode="auto">
            <a:xfrm>
              <a:off x="2826974" y="5289865"/>
              <a:ext cx="458788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</p:grpSp>
      <p:cxnSp>
        <p:nvCxnSpPr>
          <p:cNvPr id="112667" name="Straight Arrow Connector 18"/>
          <p:cNvCxnSpPr>
            <a:cxnSpLocks noChangeShapeType="1"/>
            <a:stCxn id="112673" idx="0"/>
          </p:cNvCxnSpPr>
          <p:nvPr/>
        </p:nvCxnSpPr>
        <p:spPr bwMode="auto">
          <a:xfrm flipV="1">
            <a:off x="760413" y="4270375"/>
            <a:ext cx="69850" cy="890588"/>
          </a:xfrm>
          <a:prstGeom prst="straightConnector1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68" name="Freeform 5"/>
          <p:cNvSpPr>
            <a:spLocks/>
          </p:cNvSpPr>
          <p:nvPr/>
        </p:nvSpPr>
        <p:spPr bwMode="auto">
          <a:xfrm>
            <a:off x="954088" y="5729288"/>
            <a:ext cx="7127875" cy="728662"/>
          </a:xfrm>
          <a:custGeom>
            <a:avLst/>
            <a:gdLst>
              <a:gd name="T0" fmla="*/ 7131802 w 7127644"/>
              <a:gd name="T1" fmla="*/ 12798 h 730006"/>
              <a:gd name="T2" fmla="*/ 3716926 w 7127644"/>
              <a:gd name="T3" fmla="*/ 537525 h 730006"/>
              <a:gd name="T4" fmla="*/ 24113 w 7127644"/>
              <a:gd name="T5" fmla="*/ 0 h 73000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127644" h="730006">
                <a:moveTo>
                  <a:pt x="7127644" y="13230"/>
                </a:moveTo>
                <a:cubicBezTo>
                  <a:pt x="6013167" y="285543"/>
                  <a:pt x="4898691" y="557857"/>
                  <a:pt x="3714766" y="555652"/>
                </a:cubicBezTo>
                <a:cubicBezTo>
                  <a:pt x="2530841" y="553447"/>
                  <a:pt x="-288973" y="1206117"/>
                  <a:pt x="24095" y="0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12669" name="Straight Arrow Connector 18"/>
          <p:cNvCxnSpPr>
            <a:cxnSpLocks noChangeShapeType="1"/>
          </p:cNvCxnSpPr>
          <p:nvPr/>
        </p:nvCxnSpPr>
        <p:spPr bwMode="auto">
          <a:xfrm flipH="1">
            <a:off x="4298950" y="5773738"/>
            <a:ext cx="3698875" cy="404812"/>
          </a:xfrm>
          <a:prstGeom prst="straightConnector1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670" name="Straight Arrow Connector 18"/>
          <p:cNvCxnSpPr>
            <a:cxnSpLocks noChangeShapeType="1"/>
          </p:cNvCxnSpPr>
          <p:nvPr/>
        </p:nvCxnSpPr>
        <p:spPr bwMode="auto">
          <a:xfrm flipH="1" flipV="1">
            <a:off x="800100" y="5748338"/>
            <a:ext cx="3578225" cy="430212"/>
          </a:xfrm>
          <a:prstGeom prst="straightConnector1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71" name="Rectangle 3"/>
          <p:cNvSpPr>
            <a:spLocks noChangeArrowheads="1"/>
          </p:cNvSpPr>
          <p:nvPr/>
        </p:nvSpPr>
        <p:spPr bwMode="auto">
          <a:xfrm>
            <a:off x="7188200" y="3289300"/>
            <a:ext cx="1968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result</a:t>
            </a:r>
            <a:endParaRPr lang="en-US" altLang="x-none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5632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Example: Endianness of Numbers</a:t>
            </a:r>
          </a:p>
        </p:txBody>
      </p:sp>
      <p:sp>
        <p:nvSpPr>
          <p:cNvPr id="114690" name="Content Placeholder 3"/>
          <p:cNvSpPr>
            <a:spLocks noGrp="1"/>
          </p:cNvSpPr>
          <p:nvPr>
            <p:ph idx="1"/>
          </p:nvPr>
        </p:nvSpPr>
        <p:spPr>
          <a:xfrm>
            <a:off x="441325" y="1554163"/>
            <a:ext cx="8188325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 err="1">
                <a:ea typeface="ＭＳ Ｐゴシック" charset="-128"/>
              </a:rPr>
              <a:t>int</a:t>
            </a:r>
            <a:r>
              <a:rPr lang="en-US" altLang="x-none" dirty="0">
                <a:ea typeface="ＭＳ Ｐゴシック" charset="-128"/>
              </a:rPr>
              <a:t> </a:t>
            </a:r>
            <a:r>
              <a:rPr lang="en-US" altLang="x-none" dirty="0" err="1">
                <a:ea typeface="ＭＳ Ｐゴシック" charset="-128"/>
              </a:rPr>
              <a:t>var</a:t>
            </a:r>
            <a:r>
              <a:rPr lang="en-US" altLang="x-none" dirty="0">
                <a:ea typeface="ＭＳ Ｐゴシック" charset="-128"/>
              </a:rPr>
              <a:t> = 0x0A0B0C0D</a:t>
            </a:r>
          </a:p>
          <a:p>
            <a:endParaRPr lang="en-US" altLang="x-none" dirty="0">
              <a:ea typeface="ＭＳ Ｐゴシック" charset="-128"/>
            </a:endParaRPr>
          </a:p>
          <a:p>
            <a:endParaRPr lang="en-US" altLang="x-none" dirty="0">
              <a:ea typeface="ＭＳ Ｐゴシック" charset="-128"/>
            </a:endParaRPr>
          </a:p>
          <a:p>
            <a:endParaRPr lang="en-US" altLang="x-none" dirty="0">
              <a:ea typeface="ＭＳ Ｐゴシック" charset="-128"/>
            </a:endParaRPr>
          </a:p>
          <a:p>
            <a:endParaRPr lang="en-US" altLang="x-none" dirty="0">
              <a:ea typeface="ＭＳ Ｐゴシック" charset="-128"/>
            </a:endParaRPr>
          </a:p>
          <a:p>
            <a:endParaRPr lang="en-US" altLang="x-none" dirty="0">
              <a:ea typeface="ＭＳ Ｐゴシック" charset="-128"/>
            </a:endParaRPr>
          </a:p>
          <a:p>
            <a:endParaRPr lang="en-US" altLang="x-none" dirty="0">
              <a:ea typeface="ＭＳ Ｐゴシック" charset="-128"/>
            </a:endParaRPr>
          </a:p>
          <a:p>
            <a:endParaRPr lang="en-US" altLang="x-none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sent != received: take an </a:t>
            </a:r>
            <a:r>
              <a:rPr lang="en-US" altLang="x-none" dirty="0" err="1">
                <a:ea typeface="ＭＳ Ｐゴシック" charset="-128"/>
              </a:rPr>
              <a:t>int</a:t>
            </a:r>
            <a:r>
              <a:rPr lang="en-US" altLang="x-none" dirty="0">
                <a:ea typeface="ＭＳ Ｐゴシック" charset="-128"/>
              </a:rPr>
              <a:t> on a big-endian machine and send a little-endian machine </a:t>
            </a:r>
          </a:p>
        </p:txBody>
      </p:sp>
      <p:sp>
        <p:nvSpPr>
          <p:cNvPr id="114691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9F01A8B-E1F1-1C44-9685-A1B1383940F6}" type="slidenum">
              <a:rPr lang="en-US" altLang="x-none" sz="1400">
                <a:solidFill>
                  <a:srgbClr val="000000"/>
                </a:solidFill>
              </a:rPr>
              <a:pPr/>
              <a:t>58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103813" y="2162175"/>
            <a:ext cx="3556000" cy="3546475"/>
            <a:chOff x="5103813" y="2162175"/>
            <a:chExt cx="3556000" cy="3546475"/>
          </a:xfrm>
        </p:grpSpPr>
        <p:pic>
          <p:nvPicPr>
            <p:cNvPr id="114696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3813" y="2162175"/>
              <a:ext cx="3556000" cy="317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697" name="Rectangle 21"/>
            <p:cNvSpPr>
              <a:spLocks noChangeArrowheads="1"/>
            </p:cNvSpPr>
            <p:nvPr/>
          </p:nvSpPr>
          <p:spPr bwMode="auto">
            <a:xfrm>
              <a:off x="6080125" y="5246688"/>
              <a:ext cx="1287463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>
                  <a:solidFill>
                    <a:srgbClr val="000000"/>
                  </a:solidFill>
                </a:rPr>
                <a:t>Intel x86 </a:t>
              </a:r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66688" y="2116138"/>
            <a:ext cx="5018087" cy="3592512"/>
            <a:chOff x="165907" y="2116138"/>
            <a:chExt cx="5019273" cy="3592215"/>
          </a:xfrm>
        </p:grpSpPr>
        <p:pic>
          <p:nvPicPr>
            <p:cNvPr id="11469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950" y="2116138"/>
              <a:ext cx="3556000" cy="317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695" name="Rectangle 22"/>
            <p:cNvSpPr>
              <a:spLocks noChangeArrowheads="1"/>
            </p:cNvSpPr>
            <p:nvPr/>
          </p:nvSpPr>
          <p:spPr bwMode="auto">
            <a:xfrm>
              <a:off x="165907" y="5246688"/>
              <a:ext cx="50192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>
                  <a:solidFill>
                    <a:srgbClr val="000000"/>
                  </a:solidFill>
                </a:rPr>
                <a:t>ARM, Power PC, Motorola 68k, IA-64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633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>
                <a:ea typeface="ＭＳ Ｐゴシック" charset="-128"/>
              </a:rPr>
              <a:t>Example: String and Chars</a:t>
            </a:r>
          </a:p>
        </p:txBody>
      </p:sp>
      <p:sp>
        <p:nvSpPr>
          <p:cNvPr id="116738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E08A90C-79AE-7F43-A5D0-1682CDEC451A}" type="slidenum">
              <a:rPr lang="en-US" altLang="x-none" sz="1400">
                <a:solidFill>
                  <a:srgbClr val="000000"/>
                </a:solidFill>
              </a:rPr>
              <a:pPr/>
              <a:t>59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1438" y="2262188"/>
            <a:ext cx="3627437" cy="3614737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Times New Roman" pitchFamily="18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16740" name="Group 5"/>
          <p:cNvGrpSpPr>
            <a:grpSpLocks/>
          </p:cNvGrpSpPr>
          <p:nvPr/>
        </p:nvGrpSpPr>
        <p:grpSpPr bwMode="auto">
          <a:xfrm>
            <a:off x="1800225" y="2727325"/>
            <a:ext cx="1282700" cy="647700"/>
            <a:chOff x="1441037" y="3803921"/>
            <a:chExt cx="1820862" cy="842963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441037" y="3805988"/>
              <a:ext cx="459723" cy="8408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900760" y="3805988"/>
              <a:ext cx="457470" cy="8408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342454" y="3803921"/>
              <a:ext cx="459723" cy="8408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802176" y="3805988"/>
              <a:ext cx="459723" cy="8408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16741" name="Rectangle 3"/>
          <p:cNvSpPr>
            <a:spLocks noChangeArrowheads="1"/>
          </p:cNvSpPr>
          <p:nvPr/>
        </p:nvSpPr>
        <p:spPr bwMode="auto">
          <a:xfrm>
            <a:off x="369888" y="2711450"/>
            <a:ext cx="16398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String</a:t>
            </a:r>
            <a:endParaRPr lang="en-US" altLang="x-none" sz="180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176338" y="3362325"/>
            <a:ext cx="2024062" cy="2281238"/>
            <a:chOff x="1176338" y="3362325"/>
            <a:chExt cx="2024062" cy="2281238"/>
          </a:xfrm>
        </p:grpSpPr>
        <p:grpSp>
          <p:nvGrpSpPr>
            <p:cNvPr id="116772" name="Group 6"/>
            <p:cNvGrpSpPr>
              <a:grpSpLocks/>
            </p:cNvGrpSpPr>
            <p:nvPr/>
          </p:nvGrpSpPr>
          <p:grpSpPr bwMode="auto">
            <a:xfrm>
              <a:off x="1982788" y="5051425"/>
              <a:ext cx="1217612" cy="563563"/>
              <a:chOff x="1466487" y="5289865"/>
              <a:chExt cx="1819275" cy="841375"/>
            </a:xfrm>
          </p:grpSpPr>
          <p:sp>
            <p:nvSpPr>
              <p:cNvPr id="116775" name="Rectangle 5"/>
              <p:cNvSpPr>
                <a:spLocks noChangeArrowheads="1"/>
              </p:cNvSpPr>
              <p:nvPr/>
            </p:nvSpPr>
            <p:spPr bwMode="auto">
              <a:xfrm>
                <a:off x="1466487" y="5289865"/>
                <a:ext cx="458787" cy="8413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20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776" name="Rectangle 6"/>
              <p:cNvSpPr>
                <a:spLocks noChangeArrowheads="1"/>
              </p:cNvSpPr>
              <p:nvPr/>
            </p:nvSpPr>
            <p:spPr bwMode="auto">
              <a:xfrm>
                <a:off x="1925274" y="5289865"/>
                <a:ext cx="458788" cy="8413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20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777" name="Rectangle 7"/>
              <p:cNvSpPr>
                <a:spLocks noChangeArrowheads="1"/>
              </p:cNvSpPr>
              <p:nvPr/>
            </p:nvSpPr>
            <p:spPr bwMode="auto">
              <a:xfrm>
                <a:off x="2368187" y="5289865"/>
                <a:ext cx="458787" cy="8413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20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778" name="Rectangle 9"/>
              <p:cNvSpPr>
                <a:spLocks noChangeArrowheads="1"/>
              </p:cNvSpPr>
              <p:nvPr/>
            </p:nvSpPr>
            <p:spPr bwMode="auto">
              <a:xfrm>
                <a:off x="2826974" y="5289865"/>
                <a:ext cx="458788" cy="8413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20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6773" name="Rectangle 3"/>
            <p:cNvSpPr>
              <a:spLocks noChangeArrowheads="1"/>
            </p:cNvSpPr>
            <p:nvPr/>
          </p:nvSpPr>
          <p:spPr bwMode="auto">
            <a:xfrm>
              <a:off x="1176338" y="5059363"/>
              <a:ext cx="7112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byte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array</a:t>
              </a:r>
              <a:endParaRPr lang="en-US" altLang="x-none" sz="1600">
                <a:solidFill>
                  <a:srgbClr val="000000"/>
                </a:solidFill>
              </a:endParaRPr>
            </a:p>
          </p:txBody>
        </p:sp>
        <p:cxnSp>
          <p:nvCxnSpPr>
            <p:cNvPr id="116774" name="Straight Arrow Connector 18"/>
            <p:cNvCxnSpPr>
              <a:cxnSpLocks noChangeShapeType="1"/>
              <a:endCxn id="116776" idx="0"/>
            </p:cNvCxnSpPr>
            <p:nvPr/>
          </p:nvCxnSpPr>
          <p:spPr bwMode="auto">
            <a:xfrm>
              <a:off x="2371725" y="3362325"/>
              <a:ext cx="73025" cy="1689100"/>
            </a:xfrm>
            <a:prstGeom prst="straightConnector1">
              <a:avLst/>
            </a:prstGeom>
            <a:noFill/>
            <a:ln w="412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52937" name="Rectangle 20"/>
          <p:cNvSpPr>
            <a:spLocks noChangeArrowheads="1"/>
          </p:cNvSpPr>
          <p:nvPr/>
        </p:nvSpPr>
        <p:spPr bwMode="auto">
          <a:xfrm>
            <a:off x="0" y="3983038"/>
            <a:ext cx="2540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000000"/>
                </a:solidFill>
                <a:latin typeface="Courier New" charset="0"/>
              </a:rPr>
              <a:t>String.getBytes()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4911725" y="2284413"/>
            <a:ext cx="3932238" cy="3592512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Times New Roman" pitchFamily="18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16745" name="Group 62"/>
          <p:cNvGrpSpPr>
            <a:grpSpLocks/>
          </p:cNvGrpSpPr>
          <p:nvPr/>
        </p:nvGrpSpPr>
        <p:grpSpPr bwMode="auto">
          <a:xfrm>
            <a:off x="5160963" y="2762250"/>
            <a:ext cx="1282700" cy="647700"/>
            <a:chOff x="1441037" y="3803921"/>
            <a:chExt cx="1820862" cy="842963"/>
          </a:xfrm>
        </p:grpSpPr>
        <p:sp>
          <p:nvSpPr>
            <p:cNvPr id="64" name="Rectangle 63"/>
            <p:cNvSpPr/>
            <p:nvPr/>
          </p:nvSpPr>
          <p:spPr bwMode="auto">
            <a:xfrm>
              <a:off x="1441037" y="3805988"/>
              <a:ext cx="459723" cy="8408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1900760" y="3805988"/>
              <a:ext cx="457468" cy="8408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2342454" y="3803921"/>
              <a:ext cx="459723" cy="8408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2802176" y="3805988"/>
              <a:ext cx="459723" cy="8408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5343525" y="3409950"/>
            <a:ext cx="1217613" cy="2238375"/>
            <a:chOff x="5343525" y="3409950"/>
            <a:chExt cx="1217613" cy="2238375"/>
          </a:xfrm>
        </p:grpSpPr>
        <p:grpSp>
          <p:nvGrpSpPr>
            <p:cNvPr id="116762" name="Group 56"/>
            <p:cNvGrpSpPr>
              <a:grpSpLocks/>
            </p:cNvGrpSpPr>
            <p:nvPr/>
          </p:nvGrpSpPr>
          <p:grpSpPr bwMode="auto">
            <a:xfrm>
              <a:off x="5343525" y="5086350"/>
              <a:ext cx="1217613" cy="561975"/>
              <a:chOff x="1466487" y="5289865"/>
              <a:chExt cx="1819275" cy="841375"/>
            </a:xfrm>
          </p:grpSpPr>
          <p:sp>
            <p:nvSpPr>
              <p:cNvPr id="116764" name="Rectangle 5"/>
              <p:cNvSpPr>
                <a:spLocks noChangeArrowheads="1"/>
              </p:cNvSpPr>
              <p:nvPr/>
            </p:nvSpPr>
            <p:spPr bwMode="auto">
              <a:xfrm>
                <a:off x="1466487" y="5289865"/>
                <a:ext cx="458787" cy="8413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20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765" name="Rectangle 6"/>
              <p:cNvSpPr>
                <a:spLocks noChangeArrowheads="1"/>
              </p:cNvSpPr>
              <p:nvPr/>
            </p:nvSpPr>
            <p:spPr bwMode="auto">
              <a:xfrm>
                <a:off x="1925274" y="5289865"/>
                <a:ext cx="458788" cy="8413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20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766" name="Rectangle 7"/>
              <p:cNvSpPr>
                <a:spLocks noChangeArrowheads="1"/>
              </p:cNvSpPr>
              <p:nvPr/>
            </p:nvSpPr>
            <p:spPr bwMode="auto">
              <a:xfrm>
                <a:off x="2368187" y="5289865"/>
                <a:ext cx="458787" cy="8413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20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767" name="Rectangle 9"/>
              <p:cNvSpPr>
                <a:spLocks noChangeArrowheads="1"/>
              </p:cNvSpPr>
              <p:nvPr/>
            </p:nvSpPr>
            <p:spPr bwMode="auto">
              <a:xfrm>
                <a:off x="2826974" y="5289865"/>
                <a:ext cx="458788" cy="8413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200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116763" name="Straight Arrow Connector 18"/>
            <p:cNvCxnSpPr>
              <a:cxnSpLocks noChangeShapeType="1"/>
              <a:endCxn id="65" idx="2"/>
            </p:cNvCxnSpPr>
            <p:nvPr/>
          </p:nvCxnSpPr>
          <p:spPr bwMode="auto">
            <a:xfrm flipV="1">
              <a:off x="5570538" y="3409950"/>
              <a:ext cx="74612" cy="1654175"/>
            </a:xfrm>
            <a:prstGeom prst="straightConnector1">
              <a:avLst/>
            </a:prstGeom>
            <a:noFill/>
            <a:ln w="412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52942" name="Straight Arrow Connector 18"/>
          <p:cNvCxnSpPr>
            <a:cxnSpLocks noChangeShapeType="1"/>
            <a:endCxn id="116764" idx="1"/>
          </p:cNvCxnSpPr>
          <p:nvPr/>
        </p:nvCxnSpPr>
        <p:spPr bwMode="auto">
          <a:xfrm>
            <a:off x="3214688" y="5332413"/>
            <a:ext cx="2128837" cy="34925"/>
          </a:xfrm>
          <a:prstGeom prst="straightConnector1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6748" name="Rectangle 10"/>
          <p:cNvSpPr>
            <a:spLocks noChangeArrowheads="1"/>
          </p:cNvSpPr>
          <p:nvPr/>
        </p:nvSpPr>
        <p:spPr bwMode="auto">
          <a:xfrm>
            <a:off x="903288" y="2200275"/>
            <a:ext cx="987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116749" name="Rectangle 72"/>
          <p:cNvSpPr>
            <a:spLocks noChangeArrowheads="1"/>
          </p:cNvSpPr>
          <p:nvPr/>
        </p:nvSpPr>
        <p:spPr bwMode="auto">
          <a:xfrm>
            <a:off x="5808663" y="2255838"/>
            <a:ext cx="1117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043238" y="1450975"/>
            <a:ext cx="4232275" cy="1635125"/>
            <a:chOff x="3043238" y="1450975"/>
            <a:chExt cx="4232275" cy="1635125"/>
          </a:xfrm>
        </p:grpSpPr>
        <p:sp>
          <p:nvSpPr>
            <p:cNvPr id="74" name="Text Box 21"/>
            <p:cNvSpPr txBox="1">
              <a:spLocks noChangeArrowheads="1"/>
            </p:cNvSpPr>
            <p:nvPr/>
          </p:nvSpPr>
          <p:spPr bwMode="auto">
            <a:xfrm>
              <a:off x="3967163" y="1450975"/>
              <a:ext cx="3308350" cy="646113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Will we always get back the same string?</a:t>
              </a:r>
            </a:p>
          </p:txBody>
        </p:sp>
        <p:cxnSp>
          <p:nvCxnSpPr>
            <p:cNvPr id="116760" name="Straight Arrow Connector 18"/>
            <p:cNvCxnSpPr>
              <a:cxnSpLocks noChangeShapeType="1"/>
              <a:endCxn id="64" idx="1"/>
            </p:cNvCxnSpPr>
            <p:nvPr/>
          </p:nvCxnSpPr>
          <p:spPr bwMode="auto">
            <a:xfrm>
              <a:off x="4260850" y="2105025"/>
              <a:ext cx="900113" cy="981075"/>
            </a:xfrm>
            <a:prstGeom prst="straightConnector1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761" name="Straight Arrow Connector 18"/>
            <p:cNvCxnSpPr>
              <a:cxnSpLocks noChangeShapeType="1"/>
            </p:cNvCxnSpPr>
            <p:nvPr/>
          </p:nvCxnSpPr>
          <p:spPr bwMode="auto">
            <a:xfrm flipH="1">
              <a:off x="3043238" y="2105025"/>
              <a:ext cx="1231900" cy="746125"/>
            </a:xfrm>
            <a:prstGeom prst="straightConnector1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52948" name="Rectangle 2"/>
          <p:cNvSpPr>
            <a:spLocks noChangeArrowheads="1"/>
          </p:cNvSpPr>
          <p:nvPr/>
        </p:nvSpPr>
        <p:spPr bwMode="auto">
          <a:xfrm>
            <a:off x="5737225" y="4097338"/>
            <a:ext cx="38814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>
                <a:solidFill>
                  <a:srgbClr val="000000"/>
                </a:solidFill>
              </a:rPr>
              <a:t>String(rcvPkt, </a:t>
            </a:r>
            <a:br>
              <a:rPr lang="en-US" altLang="x-none" sz="2000">
                <a:solidFill>
                  <a:srgbClr val="000000"/>
                </a:solidFill>
              </a:rPr>
            </a:br>
            <a:r>
              <a:rPr lang="en-US" altLang="x-none" sz="2000">
                <a:solidFill>
                  <a:srgbClr val="000000"/>
                </a:solidFill>
              </a:rPr>
              <a:t>           0, rcvPkt.getLength());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2250" y="4379913"/>
            <a:ext cx="6775450" cy="2457450"/>
            <a:chOff x="222250" y="4379913"/>
            <a:chExt cx="6775450" cy="2457450"/>
          </a:xfrm>
        </p:grpSpPr>
        <p:sp>
          <p:nvSpPr>
            <p:cNvPr id="116756" name="Rectangle 9"/>
            <p:cNvSpPr>
              <a:spLocks noChangeArrowheads="1"/>
            </p:cNvSpPr>
            <p:nvPr/>
          </p:nvSpPr>
          <p:spPr bwMode="auto">
            <a:xfrm>
              <a:off x="222250" y="6005513"/>
              <a:ext cx="6775450" cy="83185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dirty="0">
                  <a:solidFill>
                    <a:srgbClr val="000000"/>
                  </a:solidFill>
                </a:rPr>
                <a:t>Depends on default local platform char set : </a:t>
              </a:r>
              <a:r>
                <a:rPr lang="en-US" altLang="x-none" dirty="0" err="1">
                  <a:solidFill>
                    <a:srgbClr val="000000"/>
                  </a:solidFill>
                </a:rPr>
                <a:t>java.nio.charset.Charset.defaultCharset</a:t>
              </a:r>
              <a:r>
                <a:rPr lang="en-US" altLang="x-none" dirty="0">
                  <a:solidFill>
                    <a:srgbClr val="000000"/>
                  </a:solidFill>
                </a:rPr>
                <a:t>() </a:t>
              </a:r>
            </a:p>
          </p:txBody>
        </p:sp>
        <p:cxnSp>
          <p:nvCxnSpPr>
            <p:cNvPr id="116757" name="Straight Arrow Connector 18"/>
            <p:cNvCxnSpPr>
              <a:cxnSpLocks noChangeShapeType="1"/>
            </p:cNvCxnSpPr>
            <p:nvPr/>
          </p:nvCxnSpPr>
          <p:spPr bwMode="auto">
            <a:xfrm flipH="1" flipV="1">
              <a:off x="920750" y="4379913"/>
              <a:ext cx="71438" cy="1627187"/>
            </a:xfrm>
            <a:prstGeom prst="straightConnector1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758" name="Straight Arrow Connector 18"/>
            <p:cNvCxnSpPr>
              <a:cxnSpLocks noChangeShapeType="1"/>
            </p:cNvCxnSpPr>
            <p:nvPr/>
          </p:nvCxnSpPr>
          <p:spPr bwMode="auto">
            <a:xfrm flipV="1">
              <a:off x="5238750" y="4452938"/>
              <a:ext cx="1085850" cy="1579562"/>
            </a:xfrm>
            <a:prstGeom prst="straightConnector1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2" name="Rectangle 3"/>
          <p:cNvSpPr>
            <a:spLocks noChangeArrowheads="1"/>
          </p:cNvSpPr>
          <p:nvPr/>
        </p:nvSpPr>
        <p:spPr bwMode="auto">
          <a:xfrm>
            <a:off x="382588" y="3033713"/>
            <a:ext cx="16398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(UTF-16)</a:t>
            </a:r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116754" name="Rectangle 3"/>
          <p:cNvSpPr>
            <a:spLocks noChangeArrowheads="1"/>
          </p:cNvSpPr>
          <p:nvPr/>
        </p:nvSpPr>
        <p:spPr bwMode="auto">
          <a:xfrm>
            <a:off x="6299200" y="2678113"/>
            <a:ext cx="1639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String</a:t>
            </a:r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6265863" y="3032125"/>
            <a:ext cx="16398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(UTF-16)</a:t>
            </a:r>
            <a:endParaRPr lang="en-US" altLang="x-none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60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37" grpId="0"/>
      <p:bldP spid="252948" grpId="0"/>
      <p:bldP spid="42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Outline	</a:t>
            </a:r>
          </a:p>
        </p:txBody>
      </p:sp>
      <p:sp>
        <p:nvSpPr>
          <p:cNvPr id="1136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Admin</a:t>
            </a:r>
            <a:r>
              <a:rPr lang="en-US" altLang="zh-CN" dirty="0">
                <a:ea typeface="ＭＳ Ｐゴシック" charset="-128"/>
              </a:rPr>
              <a:t>.</a:t>
            </a:r>
            <a:r>
              <a:rPr lang="en-US" altLang="x-none" dirty="0">
                <a:ea typeface="ＭＳ Ｐゴシック" charset="-128"/>
              </a:rPr>
              <a:t> and recap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Basic network applications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Email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DNS</a:t>
            </a:r>
          </a:p>
          <a:p>
            <a:pPr>
              <a:buFont typeface="Wingdings" pitchFamily="2" charset="2"/>
              <a:buChar char="Ø"/>
            </a:pPr>
            <a:r>
              <a:rPr lang="en-US" altLang="zh-CN" i="1" dirty="0">
                <a:solidFill>
                  <a:srgbClr val="C00000"/>
                </a:solidFill>
                <a:ea typeface="ＭＳ Ｐゴシック" charset="-128"/>
              </a:rPr>
              <a:t>Java</a:t>
            </a:r>
            <a:r>
              <a:rPr lang="zh-CN" altLang="en-US" i="1" dirty="0">
                <a:solidFill>
                  <a:srgbClr val="C00000"/>
                </a:solidFill>
                <a:ea typeface="ＭＳ Ｐゴシック" charset="-128"/>
              </a:rPr>
              <a:t> </a:t>
            </a:r>
            <a:r>
              <a:rPr lang="en-US" altLang="zh-CN" i="1" dirty="0">
                <a:solidFill>
                  <a:srgbClr val="C00000"/>
                </a:solidFill>
                <a:ea typeface="ＭＳ Ｐゴシック" charset="-128"/>
              </a:rPr>
              <a:t>in</a:t>
            </a:r>
            <a:r>
              <a:rPr lang="zh-CN" altLang="en-US" i="1" dirty="0">
                <a:solidFill>
                  <a:srgbClr val="C00000"/>
                </a:solidFill>
                <a:ea typeface="ＭＳ Ｐゴシック" charset="-128"/>
              </a:rPr>
              <a:t> </a:t>
            </a:r>
            <a:r>
              <a:rPr lang="en-US" altLang="zh-CN" i="1" dirty="0">
                <a:solidFill>
                  <a:srgbClr val="C00000"/>
                </a:solidFill>
                <a:ea typeface="ＭＳ Ｐゴシック" charset="-128"/>
              </a:rPr>
              <a:t>a</a:t>
            </a:r>
            <a:r>
              <a:rPr lang="zh-CN" altLang="en-US" i="1" dirty="0">
                <a:solidFill>
                  <a:srgbClr val="C00000"/>
                </a:solidFill>
                <a:ea typeface="ＭＳ Ｐゴシック" charset="-128"/>
              </a:rPr>
              <a:t> </a:t>
            </a:r>
            <a:r>
              <a:rPr lang="en-US" altLang="zh-CN" i="1" dirty="0">
                <a:solidFill>
                  <a:srgbClr val="C00000"/>
                </a:solidFill>
                <a:ea typeface="ＭＳ Ｐゴシック" charset="-128"/>
              </a:rPr>
              <a:t>Nutshell</a:t>
            </a:r>
            <a:endParaRPr lang="en-US" altLang="x-none" i="1" dirty="0">
              <a:solidFill>
                <a:srgbClr val="C00000"/>
              </a:solidFill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endParaRPr lang="en-US" altLang="x-none" dirty="0">
              <a:ea typeface="ＭＳ Ｐゴシック" charset="-128"/>
            </a:endParaRP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3E0666C-05F9-0848-AD26-796CF51578D7}" type="slidenum">
              <a:rPr lang="en-US" altLang="x-none" sz="1400">
                <a:solidFill>
                  <a:srgbClr val="000000"/>
                </a:solidFill>
              </a:rPr>
              <a:pPr/>
              <a:t>6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1404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Example: Charset Troubles</a:t>
            </a:r>
          </a:p>
        </p:txBody>
      </p:sp>
      <p:sp>
        <p:nvSpPr>
          <p:cNvPr id="118786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Try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java </a:t>
            </a:r>
            <a:r>
              <a:rPr lang="en-US" altLang="x-none" dirty="0" err="1">
                <a:ea typeface="ＭＳ Ｐゴシック" charset="-128"/>
              </a:rPr>
              <a:t>EncodingDecoding</a:t>
            </a:r>
            <a:r>
              <a:rPr lang="en-US" altLang="x-none" dirty="0">
                <a:ea typeface="ＭＳ Ｐゴシック" charset="-128"/>
              </a:rPr>
              <a:t> US-ASCII UTF-8</a:t>
            </a:r>
          </a:p>
        </p:txBody>
      </p:sp>
      <p:sp>
        <p:nvSpPr>
          <p:cNvPr id="118787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FC953F5-DC67-9C45-8F56-E95D148CECF3}" type="slidenum">
              <a:rPr lang="en-US" altLang="x-none" sz="1400">
                <a:solidFill>
                  <a:srgbClr val="000000"/>
                </a:solidFill>
              </a:rPr>
              <a:pPr/>
              <a:t>60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431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2"/>
          <p:cNvSpPr>
            <a:spLocks noGrp="1"/>
          </p:cNvSpPr>
          <p:nvPr>
            <p:ph type="title"/>
          </p:nvPr>
        </p:nvSpPr>
        <p:spPr>
          <a:xfrm>
            <a:off x="549275" y="58738"/>
            <a:ext cx="7772400" cy="1143000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Encoding/Decoding as a Common Source of Errors</a:t>
            </a:r>
          </a:p>
        </p:txBody>
      </p:sp>
      <p:sp>
        <p:nvSpPr>
          <p:cNvPr id="12083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Please read chapter 2 (Streams) of Java Network Programming for more details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Java stream, reader/writer can always be confusing, but it is good to finally understand</a:t>
            </a:r>
          </a:p>
          <a:p>
            <a:endParaRPr lang="en-US" altLang="x-none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Common mistake even in many (textbook) examples: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http://www.java2s.com/Code/Java/Network-Protocol/</a:t>
            </a:r>
            <a:r>
              <a:rPr lang="en-US" altLang="x-none" dirty="0" err="1">
                <a:ea typeface="ＭＳ Ｐゴシック" charset="-128"/>
              </a:rPr>
              <a:t>UseDatagramSockettosendoutandreceiveDatagramPacket.htm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120835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3AE4E59-53C5-E444-BF97-EF5E7E44BEF2}" type="slidenum">
              <a:rPr lang="en-US" altLang="x-none" sz="1400">
                <a:solidFill>
                  <a:srgbClr val="000000"/>
                </a:solidFill>
              </a:rPr>
              <a:pPr/>
              <a:t>61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55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800" dirty="0">
                <a:ea typeface="ＭＳ Ｐゴシック" charset="-128"/>
              </a:rPr>
              <a:t>Exercise: UDP/DNS Server Pseudocode</a:t>
            </a:r>
          </a:p>
        </p:txBody>
      </p:sp>
      <p:sp>
        <p:nvSpPr>
          <p:cNvPr id="5222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0F77F14-E032-E247-8477-6B66BE231CE1}" type="slidenum">
              <a:rPr lang="en-US" altLang="x-none" sz="1400">
                <a:solidFill>
                  <a:srgbClr val="000000"/>
                </a:solidFill>
              </a:rPr>
              <a:pPr/>
              <a:t>62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52227" name="Content Placeholder 1"/>
          <p:cNvSpPr>
            <a:spLocks noGrp="1"/>
          </p:cNvSpPr>
          <p:nvPr>
            <p:ph idx="1"/>
          </p:nvPr>
        </p:nvSpPr>
        <p:spPr>
          <a:xfrm>
            <a:off x="488950" y="1406525"/>
            <a:ext cx="7772400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Modify the example UDP server code to implement a local DNS server.</a:t>
            </a:r>
          </a:p>
        </p:txBody>
      </p:sp>
      <p:graphicFrame>
        <p:nvGraphicFramePr>
          <p:cNvPr id="52228" name="Object 2"/>
          <p:cNvGraphicFramePr>
            <a:graphicFrameLocks noChangeAspect="1"/>
          </p:cNvGraphicFramePr>
          <p:nvPr/>
        </p:nvGraphicFramePr>
        <p:xfrm>
          <a:off x="804863" y="3140075"/>
          <a:ext cx="3616325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" name="Photo Editor Photo" r:id="rId4" imgW="11533333" imgH="6866667" progId="MSPhotoEd.3">
                  <p:embed/>
                </p:oleObj>
              </mc:Choice>
              <mc:Fallback>
                <p:oleObj name="Photo Editor Photo" r:id="rId4" imgW="11533333" imgH="686666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863" y="3140075"/>
                        <a:ext cx="3616325" cy="215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432300" y="5788025"/>
            <a:ext cx="18415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>
                <a:solidFill>
                  <a:srgbClr val="000000"/>
                </a:solidFill>
              </a:rPr>
              <a:t>requesting host</a:t>
            </a:r>
            <a:endParaRPr lang="en-US">
              <a:solidFill>
                <a:srgbClr val="000000"/>
              </a:solidFill>
              <a:latin typeface="Times New Roman" charset="0"/>
            </a:endParaRPr>
          </a:p>
          <a:p>
            <a:pPr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</a:rPr>
              <a:t>cyndra.cs.yale.edu</a:t>
            </a:r>
            <a:endParaRPr 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646863" y="6553200"/>
            <a:ext cx="19923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b="1">
                <a:solidFill>
                  <a:srgbClr val="000000"/>
                </a:solidFill>
                <a:latin typeface="Courier New" charset="0"/>
              </a:rPr>
              <a:t>gaia.cs.umass.edu</a:t>
            </a:r>
            <a:endParaRPr lang="en-US" sz="1400">
              <a:solidFill>
                <a:srgbClr val="000000"/>
              </a:solidFill>
              <a:latin typeface="Times New Roman" charset="0"/>
            </a:endParaRPr>
          </a:p>
        </p:txBody>
      </p:sp>
      <p:graphicFrame>
        <p:nvGraphicFramePr>
          <p:cNvPr id="52231" name="Object 3"/>
          <p:cNvGraphicFramePr>
            <a:graphicFrameLocks noChangeAspect="1"/>
          </p:cNvGraphicFramePr>
          <p:nvPr/>
        </p:nvGraphicFramePr>
        <p:xfrm>
          <a:off x="7142163" y="5961063"/>
          <a:ext cx="83343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" name="Clip" r:id="rId6" imgW="1307079" imgH="1083682" progId="MS_ClipArt_Gallery.2">
                  <p:embed/>
                </p:oleObj>
              </mc:Choice>
              <mc:Fallback>
                <p:oleObj name="Clip" r:id="rId6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2163" y="5961063"/>
                        <a:ext cx="833437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232" name="Group 8"/>
          <p:cNvGrpSpPr>
            <a:grpSpLocks/>
          </p:cNvGrpSpPr>
          <p:nvPr/>
        </p:nvGrpSpPr>
        <p:grpSpPr bwMode="auto">
          <a:xfrm>
            <a:off x="5265738" y="3086100"/>
            <a:ext cx="369887" cy="657225"/>
            <a:chOff x="4180" y="783"/>
            <a:chExt cx="150" cy="307"/>
          </a:xfrm>
        </p:grpSpPr>
        <p:sp>
          <p:nvSpPr>
            <p:cNvPr id="11" name="AutoShape 9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4" name="AutoShape 12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6977063" y="2195513"/>
            <a:ext cx="20113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dirty="0">
                <a:solidFill>
                  <a:srgbClr val="000000"/>
                </a:solidFill>
              </a:rPr>
              <a:t>root name server</a:t>
            </a:r>
            <a:endParaRPr 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52234" name="Group 18"/>
          <p:cNvGrpSpPr>
            <a:grpSpLocks/>
          </p:cNvGrpSpPr>
          <p:nvPr/>
        </p:nvGrpSpPr>
        <p:grpSpPr bwMode="auto">
          <a:xfrm>
            <a:off x="5026025" y="3773488"/>
            <a:ext cx="311150" cy="1314450"/>
            <a:chOff x="3040" y="2322"/>
            <a:chExt cx="196" cy="828"/>
          </a:xfrm>
        </p:grpSpPr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 flipV="1">
              <a:off x="3222" y="2322"/>
              <a:ext cx="0" cy="82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3040" y="2861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>
                  <a:solidFill>
                    <a:srgbClr val="FF0000"/>
                  </a:solidFill>
                  <a:latin typeface="Arial" charset="0"/>
                </a:rPr>
                <a:t>1</a:t>
              </a:r>
              <a:endParaRPr lang="en-US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grpSp>
        <p:nvGrpSpPr>
          <p:cNvPr id="52235" name="Group 21"/>
          <p:cNvGrpSpPr>
            <a:grpSpLocks/>
          </p:cNvGrpSpPr>
          <p:nvPr/>
        </p:nvGrpSpPr>
        <p:grpSpPr bwMode="auto">
          <a:xfrm>
            <a:off x="5429250" y="2401888"/>
            <a:ext cx="1273175" cy="647700"/>
            <a:chOff x="3294" y="1458"/>
            <a:chExt cx="802" cy="408"/>
          </a:xfrm>
        </p:grpSpPr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V="1">
              <a:off x="3294" y="1458"/>
              <a:ext cx="802" cy="40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3382" y="1511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Arial" charset="0"/>
                </a:rPr>
                <a:t>2</a:t>
              </a:r>
              <a:endParaRPr lang="en-US" dirty="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grpSp>
        <p:nvGrpSpPr>
          <p:cNvPr id="52236" name="Group 24"/>
          <p:cNvGrpSpPr>
            <a:grpSpLocks/>
          </p:cNvGrpSpPr>
          <p:nvPr/>
        </p:nvGrpSpPr>
        <p:grpSpPr bwMode="auto">
          <a:xfrm>
            <a:off x="5638800" y="2533650"/>
            <a:ext cx="1154113" cy="534988"/>
            <a:chOff x="3426" y="1541"/>
            <a:chExt cx="727" cy="337"/>
          </a:xfrm>
        </p:grpSpPr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H="1">
              <a:off x="3426" y="1554"/>
              <a:ext cx="708" cy="32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3957" y="1541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Arial" charset="0"/>
                </a:rPr>
                <a:t>3</a:t>
              </a:r>
              <a:endParaRPr lang="en-US" dirty="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grpSp>
        <p:nvGrpSpPr>
          <p:cNvPr id="52237" name="Group 27"/>
          <p:cNvGrpSpPr>
            <a:grpSpLocks/>
          </p:cNvGrpSpPr>
          <p:nvPr/>
        </p:nvGrpSpPr>
        <p:grpSpPr bwMode="auto">
          <a:xfrm>
            <a:off x="5715000" y="2838450"/>
            <a:ext cx="1485900" cy="411163"/>
            <a:chOff x="3474" y="1733"/>
            <a:chExt cx="936" cy="259"/>
          </a:xfrm>
        </p:grpSpPr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V="1">
              <a:off x="3474" y="1986"/>
              <a:ext cx="936" cy="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31" name="Text Box 29"/>
            <p:cNvSpPr txBox="1">
              <a:spLocks noChangeArrowheads="1"/>
            </p:cNvSpPr>
            <p:nvPr/>
          </p:nvSpPr>
          <p:spPr bwMode="auto">
            <a:xfrm>
              <a:off x="3856" y="1733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Arial" charset="0"/>
                </a:rPr>
                <a:t>4</a:t>
              </a:r>
              <a:endParaRPr lang="en-US" dirty="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grpSp>
        <p:nvGrpSpPr>
          <p:cNvPr id="52238" name="Group 30"/>
          <p:cNvGrpSpPr>
            <a:grpSpLocks/>
          </p:cNvGrpSpPr>
          <p:nvPr/>
        </p:nvGrpSpPr>
        <p:grpSpPr bwMode="auto">
          <a:xfrm>
            <a:off x="6762750" y="2079625"/>
            <a:ext cx="369888" cy="657225"/>
            <a:chOff x="4180" y="783"/>
            <a:chExt cx="150" cy="307"/>
          </a:xfrm>
        </p:grpSpPr>
        <p:sp>
          <p:nvSpPr>
            <p:cNvPr id="33" name="AutoShape 31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36" name="AutoShape 34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52239" name="Group 39"/>
          <p:cNvGrpSpPr>
            <a:grpSpLocks/>
          </p:cNvGrpSpPr>
          <p:nvPr/>
        </p:nvGrpSpPr>
        <p:grpSpPr bwMode="auto">
          <a:xfrm>
            <a:off x="7208838" y="3095625"/>
            <a:ext cx="369887" cy="657225"/>
            <a:chOff x="4180" y="783"/>
            <a:chExt cx="150" cy="307"/>
          </a:xfrm>
        </p:grpSpPr>
        <p:sp>
          <p:nvSpPr>
            <p:cNvPr id="42" name="AutoShape 40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5" name="AutoShape 43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52240" name="Group 48"/>
          <p:cNvGrpSpPr>
            <a:grpSpLocks/>
          </p:cNvGrpSpPr>
          <p:nvPr/>
        </p:nvGrpSpPr>
        <p:grpSpPr bwMode="auto">
          <a:xfrm>
            <a:off x="7189788" y="4714875"/>
            <a:ext cx="369887" cy="657225"/>
            <a:chOff x="4180" y="783"/>
            <a:chExt cx="150" cy="307"/>
          </a:xfrm>
        </p:grpSpPr>
        <p:sp>
          <p:nvSpPr>
            <p:cNvPr id="51" name="AutoShape 49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2" name="Rectangle 50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4" name="AutoShape 52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5" name="Line 53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6" name="Line 54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59" name="Text Box 57"/>
          <p:cNvSpPr txBox="1">
            <a:spLocks noChangeArrowheads="1"/>
          </p:cNvSpPr>
          <p:nvPr/>
        </p:nvSpPr>
        <p:spPr bwMode="auto">
          <a:xfrm>
            <a:off x="6413500" y="5311775"/>
            <a:ext cx="233521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>
                <a:solidFill>
                  <a:srgbClr val="000000"/>
                </a:solidFill>
              </a:rPr>
              <a:t>authoritative name server</a:t>
            </a:r>
            <a:endParaRPr lang="en-US" sz="2000">
              <a:solidFill>
                <a:srgbClr val="000000"/>
              </a:solidFill>
              <a:latin typeface="Times New Roman" charset="0"/>
            </a:endParaRPr>
          </a:p>
          <a:p>
            <a:pPr>
              <a:defRPr/>
            </a:pPr>
            <a:r>
              <a:rPr lang="en-US" sz="1400" b="1">
                <a:solidFill>
                  <a:srgbClr val="000000"/>
                </a:solidFill>
                <a:latin typeface="Courier New" charset="0"/>
              </a:rPr>
              <a:t>dns.cs.umass.edu</a:t>
            </a:r>
            <a:endParaRPr lang="en-US" sz="140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52242" name="Group 58"/>
          <p:cNvGrpSpPr>
            <a:grpSpLocks/>
          </p:cNvGrpSpPr>
          <p:nvPr/>
        </p:nvGrpSpPr>
        <p:grpSpPr bwMode="auto">
          <a:xfrm>
            <a:off x="7508875" y="3802063"/>
            <a:ext cx="311150" cy="923925"/>
            <a:chOff x="4468" y="2340"/>
            <a:chExt cx="196" cy="582"/>
          </a:xfrm>
        </p:grpSpPr>
        <p:sp>
          <p:nvSpPr>
            <p:cNvPr id="61" name="Text Box 59"/>
            <p:cNvSpPr txBox="1">
              <a:spLocks noChangeArrowheads="1"/>
            </p:cNvSpPr>
            <p:nvPr/>
          </p:nvSpPr>
          <p:spPr bwMode="auto">
            <a:xfrm>
              <a:off x="4468" y="262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Arial" charset="0"/>
                </a:rPr>
                <a:t>5</a:t>
              </a:r>
              <a:endParaRPr lang="en-US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2" name="Line 60"/>
            <p:cNvSpPr>
              <a:spLocks noChangeShapeType="1"/>
            </p:cNvSpPr>
            <p:nvPr/>
          </p:nvSpPr>
          <p:spPr bwMode="auto">
            <a:xfrm>
              <a:off x="4470" y="2340"/>
              <a:ext cx="6" cy="58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52243" name="Group 61"/>
          <p:cNvGrpSpPr>
            <a:grpSpLocks/>
          </p:cNvGrpSpPr>
          <p:nvPr/>
        </p:nvGrpSpPr>
        <p:grpSpPr bwMode="auto">
          <a:xfrm>
            <a:off x="7024688" y="3794125"/>
            <a:ext cx="311150" cy="890588"/>
            <a:chOff x="4426" y="2346"/>
            <a:chExt cx="196" cy="561"/>
          </a:xfrm>
        </p:grpSpPr>
        <p:sp>
          <p:nvSpPr>
            <p:cNvPr id="64" name="Text Box 62"/>
            <p:cNvSpPr txBox="1">
              <a:spLocks noChangeArrowheads="1"/>
            </p:cNvSpPr>
            <p:nvPr/>
          </p:nvSpPr>
          <p:spPr bwMode="auto">
            <a:xfrm>
              <a:off x="4426" y="267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Arial" charset="0"/>
                </a:rPr>
                <a:t>6</a:t>
              </a:r>
              <a:endParaRPr lang="en-US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5" name="Line 63"/>
            <p:cNvSpPr>
              <a:spLocks noChangeShapeType="1"/>
            </p:cNvSpPr>
            <p:nvPr/>
          </p:nvSpPr>
          <p:spPr bwMode="auto">
            <a:xfrm flipH="1" flipV="1">
              <a:off x="4590" y="2346"/>
              <a:ext cx="0" cy="54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52244" name="Group 64"/>
          <p:cNvGrpSpPr>
            <a:grpSpLocks/>
          </p:cNvGrpSpPr>
          <p:nvPr/>
        </p:nvGrpSpPr>
        <p:grpSpPr bwMode="auto">
          <a:xfrm>
            <a:off x="6400800" y="3905250"/>
            <a:ext cx="2400300" cy="490538"/>
            <a:chOff x="4170" y="2163"/>
            <a:chExt cx="1512" cy="309"/>
          </a:xfrm>
        </p:grpSpPr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4170" y="2196"/>
              <a:ext cx="1512" cy="2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8" name="Text Box 66"/>
            <p:cNvSpPr txBox="1">
              <a:spLocks noChangeArrowheads="1"/>
            </p:cNvSpPr>
            <p:nvPr/>
          </p:nvSpPr>
          <p:spPr bwMode="auto">
            <a:xfrm>
              <a:off x="4440" y="2163"/>
              <a:ext cx="100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altLang="zh-CN" sz="1400">
                  <a:solidFill>
                    <a:srgbClr val="000000"/>
                  </a:solidFill>
                  <a:ea typeface="宋体" charset="0"/>
                  <a:cs typeface="宋体" charset="0"/>
                </a:rPr>
                <a:t>TLD</a:t>
              </a:r>
              <a:r>
                <a:rPr lang="en-US" sz="1400">
                  <a:solidFill>
                    <a:srgbClr val="000000"/>
                  </a:solidFill>
                </a:rPr>
                <a:t> name server</a:t>
              </a:r>
              <a:endParaRPr lang="en-US" sz="140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grpSp>
        <p:nvGrpSpPr>
          <p:cNvPr id="52245" name="Group 67"/>
          <p:cNvGrpSpPr>
            <a:grpSpLocks/>
          </p:cNvGrpSpPr>
          <p:nvPr/>
        </p:nvGrpSpPr>
        <p:grpSpPr bwMode="auto">
          <a:xfrm>
            <a:off x="5715000" y="3411538"/>
            <a:ext cx="1419225" cy="412750"/>
            <a:chOff x="3474" y="2094"/>
            <a:chExt cx="894" cy="260"/>
          </a:xfrm>
        </p:grpSpPr>
        <p:sp>
          <p:nvSpPr>
            <p:cNvPr id="70" name="Line 68"/>
            <p:cNvSpPr>
              <a:spLocks noChangeShapeType="1"/>
            </p:cNvSpPr>
            <p:nvPr/>
          </p:nvSpPr>
          <p:spPr bwMode="auto">
            <a:xfrm flipH="1" flipV="1">
              <a:off x="3474" y="2094"/>
              <a:ext cx="89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71" name="Text Box 69"/>
            <p:cNvSpPr txBox="1">
              <a:spLocks noChangeArrowheads="1"/>
            </p:cNvSpPr>
            <p:nvPr/>
          </p:nvSpPr>
          <p:spPr bwMode="auto">
            <a:xfrm>
              <a:off x="3880" y="2123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>
                  <a:solidFill>
                    <a:srgbClr val="FF0000"/>
                  </a:solidFill>
                  <a:latin typeface="Arial" charset="0"/>
                </a:rPr>
                <a:t>7</a:t>
              </a:r>
              <a:endParaRPr lang="en-US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grpSp>
        <p:nvGrpSpPr>
          <p:cNvPr id="52246" name="Group 70"/>
          <p:cNvGrpSpPr>
            <a:grpSpLocks/>
          </p:cNvGrpSpPr>
          <p:nvPr/>
        </p:nvGrpSpPr>
        <p:grpSpPr bwMode="auto">
          <a:xfrm>
            <a:off x="5505450" y="3802063"/>
            <a:ext cx="384175" cy="1323975"/>
            <a:chOff x="3342" y="2340"/>
            <a:chExt cx="242" cy="834"/>
          </a:xfrm>
        </p:grpSpPr>
        <p:sp>
          <p:nvSpPr>
            <p:cNvPr id="73" name="Line 71"/>
            <p:cNvSpPr>
              <a:spLocks noChangeShapeType="1"/>
            </p:cNvSpPr>
            <p:nvPr/>
          </p:nvSpPr>
          <p:spPr bwMode="auto">
            <a:xfrm>
              <a:off x="3342" y="2340"/>
              <a:ext cx="6" cy="8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74" name="Text Box 72"/>
            <p:cNvSpPr txBox="1">
              <a:spLocks noChangeArrowheads="1"/>
            </p:cNvSpPr>
            <p:nvPr/>
          </p:nvSpPr>
          <p:spPr bwMode="auto">
            <a:xfrm>
              <a:off x="3388" y="2873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>
                  <a:solidFill>
                    <a:srgbClr val="FF0000"/>
                  </a:solidFill>
                  <a:latin typeface="Arial" charset="0"/>
                </a:rPr>
                <a:t>8</a:t>
              </a:r>
              <a:endParaRPr lang="en-US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grpSp>
        <p:nvGrpSpPr>
          <p:cNvPr id="52247" name="Group 76"/>
          <p:cNvGrpSpPr>
            <a:grpSpLocks/>
          </p:cNvGrpSpPr>
          <p:nvPr/>
        </p:nvGrpSpPr>
        <p:grpSpPr bwMode="auto">
          <a:xfrm>
            <a:off x="4422775" y="3917950"/>
            <a:ext cx="1876425" cy="500063"/>
            <a:chOff x="2838" y="2163"/>
            <a:chExt cx="1182" cy="315"/>
          </a:xfrm>
        </p:grpSpPr>
        <p:sp>
          <p:nvSpPr>
            <p:cNvPr id="79" name="Rectangle 77"/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0" name="Text Box 78"/>
            <p:cNvSpPr txBox="1">
              <a:spLocks noChangeArrowheads="1"/>
            </p:cNvSpPr>
            <p:nvPr/>
          </p:nvSpPr>
          <p:spPr bwMode="auto">
            <a:xfrm>
              <a:off x="2919" y="2163"/>
              <a:ext cx="1021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>
                  <a:solidFill>
                    <a:srgbClr val="000000"/>
                  </a:solidFill>
                </a:rPr>
                <a:t>local name server</a:t>
              </a:r>
              <a:endParaRPr lang="en-US">
                <a:solidFill>
                  <a:srgbClr val="000000"/>
                </a:solidFill>
                <a:latin typeface="Times New Roman" charset="0"/>
              </a:endParaRPr>
            </a:p>
            <a:p>
              <a:pPr>
                <a:defRPr/>
              </a:pPr>
              <a:r>
                <a:rPr lang="en-US" altLang="zh-CN" sz="1200" b="1">
                  <a:solidFill>
                    <a:srgbClr val="000000"/>
                  </a:solidFill>
                  <a:latin typeface="Courier New" charset="0"/>
                  <a:ea typeface="宋体" charset="0"/>
                  <a:cs typeface="宋体" charset="0"/>
                </a:rPr>
                <a:t>130.132.1.9</a:t>
              </a:r>
              <a:endParaRPr lang="en-US" sz="120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pic>
        <p:nvPicPr>
          <p:cNvPr id="52248" name="Picture 7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688" y="5133975"/>
            <a:ext cx="954087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0888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3368D5F-1B61-EF4D-91B8-9DD2736C5AC4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63</a:t>
            </a:fld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UDP/DNS Implementation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54275" name="Rectangle 8"/>
          <p:cNvSpPr>
            <a:spLocks noChangeArrowheads="1"/>
          </p:cNvSpPr>
          <p:nvPr/>
        </p:nvSpPr>
        <p:spPr bwMode="auto">
          <a:xfrm>
            <a:off x="396875" y="1571625"/>
            <a:ext cx="38100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dirty="0">
                <a:solidFill>
                  <a:srgbClr val="000000"/>
                </a:solidFill>
                <a:latin typeface="Comic Sans MS" charset="0"/>
              </a:rPr>
              <a:t>Standard UDP demultiplexing (find out return address by </a:t>
            </a:r>
            <a:r>
              <a:rPr lang="en-US" altLang="x-none" sz="2000" dirty="0" err="1">
                <a:solidFill>
                  <a:srgbClr val="000000"/>
                </a:solidFill>
                <a:latin typeface="Comic Sans MS" charset="0"/>
              </a:rPr>
              <a:t>src.addr</a:t>
            </a:r>
            <a:r>
              <a:rPr lang="en-US" altLang="x-none" sz="2000" dirty="0">
                <a:solidFill>
                  <a:srgbClr val="000000"/>
                </a:solidFill>
                <a:latin typeface="Comic Sans MS" charset="0"/>
              </a:rPr>
              <a:t>/</a:t>
            </a:r>
            <a:r>
              <a:rPr lang="en-US" altLang="x-none" sz="2000" dirty="0" err="1">
                <a:solidFill>
                  <a:srgbClr val="000000"/>
                </a:solidFill>
                <a:latin typeface="Comic Sans MS" charset="0"/>
              </a:rPr>
              <a:t>src.port</a:t>
            </a:r>
            <a:r>
              <a:rPr lang="en-US" altLang="x-none" sz="2000" dirty="0">
                <a:solidFill>
                  <a:srgbClr val="000000"/>
                </a:solidFill>
                <a:latin typeface="Comic Sans MS" charset="0"/>
              </a:rPr>
              <a:t> of UDP packet) does not always work</a:t>
            </a:r>
          </a:p>
          <a:p>
            <a:pPr lvl="1"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Char char="r"/>
            </a:pPr>
            <a:endParaRPr lang="en-US" altLang="x-none" sz="2000" dirty="0">
              <a:solidFill>
                <a:srgbClr val="000000"/>
              </a:solidFill>
              <a:latin typeface="Comic Sans MS" charset="0"/>
            </a:endParaRP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dirty="0">
                <a:solidFill>
                  <a:srgbClr val="3333CC"/>
                </a:solidFill>
                <a:latin typeface="Comic Sans MS" charset="0"/>
              </a:rPr>
              <a:t>DNS solution: identification:</a:t>
            </a:r>
            <a:r>
              <a:rPr lang="en-US" altLang="x-none" sz="2000" dirty="0">
                <a:solidFill>
                  <a:srgbClr val="000000"/>
                </a:solidFill>
                <a:latin typeface="Comic Sans MS" charset="0"/>
              </a:rPr>
              <a:t> remember the mapping</a:t>
            </a:r>
          </a:p>
        </p:txBody>
      </p:sp>
      <p:graphicFrame>
        <p:nvGraphicFramePr>
          <p:cNvPr id="54276" name="Object 2"/>
          <p:cNvGraphicFramePr>
            <a:graphicFrameLocks noChangeAspect="1"/>
          </p:cNvGraphicFramePr>
          <p:nvPr/>
        </p:nvGraphicFramePr>
        <p:xfrm>
          <a:off x="3952875" y="1762125"/>
          <a:ext cx="5114925" cy="304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17" name="Photo Editor Photo" r:id="rId4" imgW="11533333" imgH="6866667" progId="MSPhotoEd.3">
                  <p:embed/>
                </p:oleObj>
              </mc:Choice>
              <mc:Fallback>
                <p:oleObj name="Photo Editor Photo" r:id="rId4" imgW="11533333" imgH="686666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75" y="1762125"/>
                        <a:ext cx="5114925" cy="304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8903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Outline	</a:t>
            </a:r>
          </a:p>
        </p:txBody>
      </p:sp>
      <p:sp>
        <p:nvSpPr>
          <p:cNvPr id="563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Ad</a:t>
            </a:r>
            <a:r>
              <a:rPr lang="en-US" altLang="zh-CN" dirty="0">
                <a:ea typeface="ＭＳ Ｐゴシック" charset="-128"/>
              </a:rPr>
              <a:t>min.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and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r</a:t>
            </a:r>
            <a:r>
              <a:rPr lang="en-US" altLang="x-none" dirty="0">
                <a:ea typeface="ＭＳ Ｐゴシック" charset="-128"/>
              </a:rPr>
              <a:t>ecap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 programming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Overview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UDP</a:t>
            </a:r>
          </a:p>
          <a:p>
            <a:pPr lvl="1">
              <a:buClr>
                <a:srgbClr val="C00000"/>
              </a:buClr>
              <a:buFont typeface="Wingdings" charset="2"/>
              <a:buChar char="Ø"/>
            </a:pPr>
            <a:r>
              <a:rPr lang="en-US" altLang="x-none" i="1" dirty="0">
                <a:solidFill>
                  <a:srgbClr val="C00000"/>
                </a:solidFill>
                <a:ea typeface="ＭＳ Ｐゴシック" charset="-128"/>
              </a:rPr>
              <a:t>Basic TCP</a:t>
            </a: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5C37E2B-A04A-E748-AD86-8D65EE791A3E}" type="slidenum">
              <a:rPr lang="en-US" altLang="x-none" sz="1400">
                <a:solidFill>
                  <a:srgbClr val="000000"/>
                </a:solidFill>
              </a:rPr>
              <a:pPr/>
              <a:t>64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ChangeArrowheads="1"/>
          </p:cNvSpPr>
          <p:nvPr/>
        </p:nvSpPr>
        <p:spPr bwMode="auto">
          <a:xfrm>
            <a:off x="533400" y="239713"/>
            <a:ext cx="82645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zh-CN" sz="3200" u="sng">
                <a:solidFill>
                  <a:srgbClr val="3333CC"/>
                </a:solidFill>
                <a:latin typeface="Comic Sans MS" charset="0"/>
                <a:ea typeface="宋体" charset="-122"/>
              </a:rPr>
              <a:t>TCP Socket Design: Starting w/ UDP</a:t>
            </a:r>
            <a:endParaRPr lang="en-US" altLang="x-none" sz="3200" u="sng">
              <a:solidFill>
                <a:srgbClr val="3333CC"/>
              </a:solidFill>
              <a:latin typeface="Comic Sans MS" charset="0"/>
            </a:endParaRPr>
          </a:p>
        </p:txBody>
      </p:sp>
      <p:sp>
        <p:nvSpPr>
          <p:cNvPr id="58370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58371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8372" name="Text Box 6"/>
          <p:cNvSpPr txBox="1">
            <a:spLocks noChangeArrowheads="1"/>
          </p:cNvSpPr>
          <p:nvPr/>
        </p:nvSpPr>
        <p:spPr bwMode="auto">
          <a:xfrm>
            <a:off x="577850" y="1928813"/>
            <a:ext cx="14128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FF0000"/>
                </a:solidFill>
                <a:latin typeface="Comic Sans MS" charset="0"/>
              </a:rPr>
              <a:t>Socket 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socket space</a:t>
            </a:r>
          </a:p>
        </p:txBody>
      </p:sp>
      <p:sp>
        <p:nvSpPr>
          <p:cNvPr id="58373" name="Rectangle 7"/>
          <p:cNvSpPr>
            <a:spLocks noChangeArrowheads="1"/>
          </p:cNvSpPr>
          <p:nvPr/>
        </p:nvSpPr>
        <p:spPr bwMode="auto">
          <a:xfrm>
            <a:off x="996950" y="2279650"/>
            <a:ext cx="2830513" cy="560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8374" name="Text Box 8"/>
          <p:cNvSpPr txBox="1">
            <a:spLocks noChangeArrowheads="1"/>
          </p:cNvSpPr>
          <p:nvPr/>
        </p:nvSpPr>
        <p:spPr bwMode="auto">
          <a:xfrm>
            <a:off x="992188" y="2349500"/>
            <a:ext cx="12747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address:  {*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:</a:t>
            </a:r>
            <a:r>
              <a:rPr lang="en-US" altLang="zh-CN" sz="1000" b="1">
                <a:solidFill>
                  <a:srgbClr val="000000"/>
                </a:solidFill>
                <a:latin typeface="Comic Sans MS" charset="0"/>
                <a:ea typeface="宋体" charset="-122"/>
              </a:rPr>
              <a:t>9876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}</a:t>
            </a:r>
          </a:p>
          <a:p>
            <a:pPr algn="l"/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snd/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recv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 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buf:</a:t>
            </a:r>
          </a:p>
        </p:txBody>
      </p:sp>
      <p:sp>
        <p:nvSpPr>
          <p:cNvPr id="58375" name="Text Box 9"/>
          <p:cNvSpPr txBox="1">
            <a:spLocks noChangeArrowheads="1"/>
          </p:cNvSpPr>
          <p:nvPr/>
        </p:nvSpPr>
        <p:spPr bwMode="auto">
          <a:xfrm>
            <a:off x="1827213" y="1616075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32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230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58376" name="Line 11"/>
          <p:cNvSpPr>
            <a:spLocks noChangeShapeType="1"/>
          </p:cNvSpPr>
          <p:nvPr/>
        </p:nvSpPr>
        <p:spPr bwMode="auto">
          <a:xfrm>
            <a:off x="2484438" y="3022600"/>
            <a:ext cx="0" cy="1947863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8377" name="Line 22"/>
          <p:cNvSpPr>
            <a:spLocks noChangeShapeType="1"/>
          </p:cNvSpPr>
          <p:nvPr/>
        </p:nvSpPr>
        <p:spPr bwMode="auto">
          <a:xfrm flipH="1">
            <a:off x="1331913" y="2513013"/>
            <a:ext cx="381000" cy="100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8378" name="Text Box 23"/>
          <p:cNvSpPr txBox="1">
            <a:spLocks noChangeArrowheads="1"/>
          </p:cNvSpPr>
          <p:nvPr/>
        </p:nvSpPr>
        <p:spPr bwMode="auto">
          <a:xfrm>
            <a:off x="787400" y="3500438"/>
            <a:ext cx="957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local address</a:t>
            </a:r>
          </a:p>
        </p:txBody>
      </p:sp>
      <p:sp>
        <p:nvSpPr>
          <p:cNvPr id="58379" name="Line 24"/>
          <p:cNvSpPr>
            <a:spLocks noChangeShapeType="1"/>
          </p:cNvSpPr>
          <p:nvPr/>
        </p:nvSpPr>
        <p:spPr bwMode="auto">
          <a:xfrm flipH="1" flipV="1">
            <a:off x="1963738" y="2574925"/>
            <a:ext cx="19050" cy="790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8380" name="Text Box 25"/>
          <p:cNvSpPr txBox="1">
            <a:spLocks noChangeArrowheads="1"/>
          </p:cNvSpPr>
          <p:nvPr/>
        </p:nvSpPr>
        <p:spPr bwMode="auto">
          <a:xfrm>
            <a:off x="1627188" y="3357563"/>
            <a:ext cx="7445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local port</a:t>
            </a:r>
          </a:p>
        </p:txBody>
      </p:sp>
      <p:sp>
        <p:nvSpPr>
          <p:cNvPr id="58381" name="Line 8"/>
          <p:cNvSpPr>
            <a:spLocks noChangeShapeType="1"/>
          </p:cNvSpPr>
          <p:nvPr/>
        </p:nvSpPr>
        <p:spPr bwMode="auto">
          <a:xfrm flipH="1">
            <a:off x="2840038" y="1865313"/>
            <a:ext cx="3614737" cy="7334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8382" name="Line 8"/>
          <p:cNvSpPr>
            <a:spLocks noChangeShapeType="1"/>
          </p:cNvSpPr>
          <p:nvPr/>
        </p:nvSpPr>
        <p:spPr bwMode="auto">
          <a:xfrm flipH="1" flipV="1">
            <a:off x="2882899" y="2700337"/>
            <a:ext cx="3710877" cy="22430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090169" y="3244581"/>
            <a:ext cx="4692650" cy="2308324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dirty="0">
                <a:solidFill>
                  <a:srgbClr val="000000"/>
                </a:solidFill>
              </a:rPr>
              <a:t>Issue: If a single socket, data can be mixed, but TCP is designed to provide a pipe abstraction: server reads an ordered sequence of bytes from each individual client. </a:t>
            </a:r>
          </a:p>
          <a:p>
            <a:pPr algn="l"/>
            <a:endParaRPr lang="en-US" altLang="x-none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117157" y="5596438"/>
            <a:ext cx="4665662" cy="120015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dirty="0">
                <a:solidFill>
                  <a:srgbClr val="000000"/>
                </a:solidFill>
              </a:rPr>
              <a:t>Issue 2: How to notify an app that a new client is connected?</a:t>
            </a:r>
          </a:p>
          <a:p>
            <a:pPr algn="l"/>
            <a:endParaRPr lang="en-US" altLang="x-none" dirty="0">
              <a:solidFill>
                <a:srgbClr val="000000"/>
              </a:solidFill>
            </a:endParaRPr>
          </a:p>
        </p:txBody>
      </p:sp>
      <p:grpSp>
        <p:nvGrpSpPr>
          <p:cNvPr id="58385" name="Group 4"/>
          <p:cNvGrpSpPr>
            <a:grpSpLocks/>
          </p:cNvGrpSpPr>
          <p:nvPr/>
        </p:nvGrpSpPr>
        <p:grpSpPr bwMode="auto">
          <a:xfrm>
            <a:off x="6459538" y="1333500"/>
            <a:ext cx="803275" cy="849313"/>
            <a:chOff x="240" y="1046"/>
            <a:chExt cx="637" cy="994"/>
          </a:xfrm>
        </p:grpSpPr>
        <p:grpSp>
          <p:nvGrpSpPr>
            <p:cNvPr id="58396" name="Group 5"/>
            <p:cNvGrpSpPr>
              <a:grpSpLocks/>
            </p:cNvGrpSpPr>
            <p:nvPr/>
          </p:nvGrpSpPr>
          <p:grpSpPr bwMode="auto">
            <a:xfrm>
              <a:off x="240" y="1440"/>
              <a:ext cx="637" cy="600"/>
              <a:chOff x="608" y="2454"/>
              <a:chExt cx="1261" cy="600"/>
            </a:xfrm>
          </p:grpSpPr>
          <p:sp>
            <p:nvSpPr>
              <p:cNvPr id="58401" name="Rectangle 6"/>
              <p:cNvSpPr>
                <a:spLocks noChangeArrowheads="1"/>
              </p:cNvSpPr>
              <p:nvPr/>
            </p:nvSpPr>
            <p:spPr bwMode="auto">
              <a:xfrm>
                <a:off x="608" y="24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1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402" name="Rectangle 7"/>
              <p:cNvSpPr>
                <a:spLocks noChangeArrowheads="1"/>
              </p:cNvSpPr>
              <p:nvPr/>
            </p:nvSpPr>
            <p:spPr bwMode="auto">
              <a:xfrm>
                <a:off x="608" y="27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1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8397" name="Group 11"/>
            <p:cNvGrpSpPr>
              <a:grpSpLocks/>
            </p:cNvGrpSpPr>
            <p:nvPr/>
          </p:nvGrpSpPr>
          <p:grpSpPr bwMode="auto">
            <a:xfrm>
              <a:off x="409" y="1484"/>
              <a:ext cx="377" cy="315"/>
              <a:chOff x="2614" y="2862"/>
              <a:chExt cx="377" cy="315"/>
            </a:xfrm>
          </p:grpSpPr>
          <p:sp>
            <p:nvSpPr>
              <p:cNvPr id="58399" name="Rectangle 12"/>
              <p:cNvSpPr>
                <a:spLocks noChangeArrowheads="1"/>
              </p:cNvSpPr>
              <p:nvPr/>
            </p:nvSpPr>
            <p:spPr bwMode="auto">
              <a:xfrm>
                <a:off x="2614" y="3054"/>
                <a:ext cx="377" cy="12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400" name="Oval 13"/>
              <p:cNvSpPr>
                <a:spLocks noChangeArrowheads="1"/>
              </p:cNvSpPr>
              <p:nvPr/>
            </p:nvSpPr>
            <p:spPr bwMode="auto">
              <a:xfrm>
                <a:off x="2614" y="2862"/>
                <a:ext cx="377" cy="1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100">
                    <a:solidFill>
                      <a:srgbClr val="000000"/>
                    </a:solidFill>
                  </a:rPr>
                  <a:t>P1</a:t>
                </a:r>
              </a:p>
            </p:txBody>
          </p:sp>
        </p:grpSp>
        <p:sp>
          <p:nvSpPr>
            <p:cNvPr id="58398" name="Text Box 14"/>
            <p:cNvSpPr txBox="1">
              <a:spLocks noChangeArrowheads="1"/>
            </p:cNvSpPr>
            <p:nvPr/>
          </p:nvSpPr>
          <p:spPr bwMode="auto">
            <a:xfrm>
              <a:off x="258" y="1046"/>
              <a:ext cx="583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400">
                  <a:solidFill>
                    <a:srgbClr val="3333CC"/>
                  </a:solidFill>
                  <a:latin typeface="Comic Sans MS" charset="0"/>
                </a:rPr>
                <a:t>client1</a:t>
              </a:r>
            </a:p>
          </p:txBody>
        </p:sp>
      </p:grpSp>
      <p:grpSp>
        <p:nvGrpSpPr>
          <p:cNvPr id="58386" name="Group 4"/>
          <p:cNvGrpSpPr>
            <a:grpSpLocks/>
          </p:cNvGrpSpPr>
          <p:nvPr/>
        </p:nvGrpSpPr>
        <p:grpSpPr bwMode="auto">
          <a:xfrm>
            <a:off x="6584950" y="2332768"/>
            <a:ext cx="803275" cy="847725"/>
            <a:chOff x="240" y="1046"/>
            <a:chExt cx="637" cy="994"/>
          </a:xfrm>
        </p:grpSpPr>
        <p:grpSp>
          <p:nvGrpSpPr>
            <p:cNvPr id="58389" name="Group 5"/>
            <p:cNvGrpSpPr>
              <a:grpSpLocks/>
            </p:cNvGrpSpPr>
            <p:nvPr/>
          </p:nvGrpSpPr>
          <p:grpSpPr bwMode="auto">
            <a:xfrm>
              <a:off x="240" y="1440"/>
              <a:ext cx="637" cy="600"/>
              <a:chOff x="608" y="2454"/>
              <a:chExt cx="1261" cy="600"/>
            </a:xfrm>
          </p:grpSpPr>
          <p:sp>
            <p:nvSpPr>
              <p:cNvPr id="58394" name="Rectangle 6"/>
              <p:cNvSpPr>
                <a:spLocks noChangeArrowheads="1"/>
              </p:cNvSpPr>
              <p:nvPr/>
            </p:nvSpPr>
            <p:spPr bwMode="auto">
              <a:xfrm>
                <a:off x="608" y="24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1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395" name="Rectangle 7"/>
              <p:cNvSpPr>
                <a:spLocks noChangeArrowheads="1"/>
              </p:cNvSpPr>
              <p:nvPr/>
            </p:nvSpPr>
            <p:spPr bwMode="auto">
              <a:xfrm>
                <a:off x="608" y="27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1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8390" name="Group 11"/>
            <p:cNvGrpSpPr>
              <a:grpSpLocks/>
            </p:cNvGrpSpPr>
            <p:nvPr/>
          </p:nvGrpSpPr>
          <p:grpSpPr bwMode="auto">
            <a:xfrm>
              <a:off x="409" y="1484"/>
              <a:ext cx="377" cy="315"/>
              <a:chOff x="2614" y="2862"/>
              <a:chExt cx="377" cy="315"/>
            </a:xfrm>
          </p:grpSpPr>
          <p:sp>
            <p:nvSpPr>
              <p:cNvPr id="58392" name="Rectangle 12"/>
              <p:cNvSpPr>
                <a:spLocks noChangeArrowheads="1"/>
              </p:cNvSpPr>
              <p:nvPr/>
            </p:nvSpPr>
            <p:spPr bwMode="auto">
              <a:xfrm>
                <a:off x="2614" y="3054"/>
                <a:ext cx="377" cy="12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393" name="Oval 13"/>
              <p:cNvSpPr>
                <a:spLocks noChangeArrowheads="1"/>
              </p:cNvSpPr>
              <p:nvPr/>
            </p:nvSpPr>
            <p:spPr bwMode="auto">
              <a:xfrm>
                <a:off x="2614" y="2862"/>
                <a:ext cx="377" cy="1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100">
                    <a:solidFill>
                      <a:srgbClr val="000000"/>
                    </a:solidFill>
                  </a:rPr>
                  <a:t>P2</a:t>
                </a:r>
              </a:p>
            </p:txBody>
          </p:sp>
        </p:grpSp>
        <p:sp>
          <p:nvSpPr>
            <p:cNvPr id="58391" name="Text Box 14"/>
            <p:cNvSpPr txBox="1">
              <a:spLocks noChangeArrowheads="1"/>
            </p:cNvSpPr>
            <p:nvPr/>
          </p:nvSpPr>
          <p:spPr bwMode="auto">
            <a:xfrm>
              <a:off x="247" y="1046"/>
              <a:ext cx="605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400">
                  <a:solidFill>
                    <a:srgbClr val="3333CC"/>
                  </a:solidFill>
                  <a:latin typeface="Comic Sans MS" charset="0"/>
                </a:rPr>
                <a:t>client2</a:t>
              </a:r>
            </a:p>
          </p:txBody>
        </p: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109368" y="5060079"/>
            <a:ext cx="31162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>
                <a:solidFill>
                  <a:srgbClr val="000000"/>
                </a:solidFill>
              </a:rPr>
              <a:t>sock.nextByte</a:t>
            </a:r>
            <a:r>
              <a:rPr lang="en-US" altLang="x-none" dirty="0">
                <a:solidFill>
                  <a:srgbClr val="000000"/>
                </a:solidFill>
              </a:rPr>
              <a:t>(client1)?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208937" y="6253255"/>
            <a:ext cx="4546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dirty="0">
                <a:solidFill>
                  <a:srgbClr val="000000"/>
                </a:solidFill>
              </a:rPr>
              <a:t> </a:t>
            </a:r>
            <a:r>
              <a:rPr lang="en-US" altLang="x-none" dirty="0" err="1">
                <a:solidFill>
                  <a:srgbClr val="000000"/>
                </a:solidFill>
              </a:rPr>
              <a:t>newClient</a:t>
            </a:r>
            <a:r>
              <a:rPr lang="en-US" altLang="x-none" dirty="0">
                <a:solidFill>
                  <a:srgbClr val="000000"/>
                </a:solidFill>
              </a:rPr>
              <a:t> = </a:t>
            </a:r>
            <a:r>
              <a:rPr lang="en-US" altLang="x-none" dirty="0" err="1">
                <a:solidFill>
                  <a:srgbClr val="000000"/>
                </a:solidFill>
              </a:rPr>
              <a:t>sock.getNewClient</a:t>
            </a:r>
            <a:r>
              <a:rPr lang="en-US" altLang="x-none" dirty="0">
                <a:solidFill>
                  <a:srgbClr val="000000"/>
                </a:solidFill>
              </a:rPr>
              <a:t>()?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F098213-A11F-0846-BF29-940973A46A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3368D5F-1B61-EF4D-91B8-9DD2736C5AC4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65</a:t>
            </a:fld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  <p:bldP spid="2" grpId="0"/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 bwMode="auto">
          <a:xfrm>
            <a:off x="842963" y="2174875"/>
            <a:ext cx="3417887" cy="261778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Times New Roman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533400" y="239713"/>
            <a:ext cx="8053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zh-CN" sz="3600" u="sng">
                <a:solidFill>
                  <a:srgbClr val="3333CC"/>
                </a:solidFill>
                <a:latin typeface="Comic Sans MS" charset="0"/>
                <a:ea typeface="宋体" charset="-122"/>
              </a:rPr>
              <a:t>BSD TCP Socket API Design</a:t>
            </a:r>
            <a:endParaRPr lang="en-US" altLang="x-none" sz="3600" u="sng">
              <a:solidFill>
                <a:srgbClr val="3333CC"/>
              </a:solidFill>
              <a:latin typeface="Comic Sans MS" charset="0"/>
            </a:endParaRPr>
          </a:p>
        </p:txBody>
      </p:sp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60420" name="Text Box 6"/>
          <p:cNvSpPr txBox="1">
            <a:spLocks noChangeArrowheads="1"/>
          </p:cNvSpPr>
          <p:nvPr/>
        </p:nvSpPr>
        <p:spPr bwMode="auto">
          <a:xfrm>
            <a:off x="677863" y="1928813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sp>
        <p:nvSpPr>
          <p:cNvPr id="60421" name="Text Box 10"/>
          <p:cNvSpPr txBox="1">
            <a:spLocks noChangeArrowheads="1"/>
          </p:cNvSpPr>
          <p:nvPr/>
        </p:nvSpPr>
        <p:spPr bwMode="auto">
          <a:xfrm>
            <a:off x="1827213" y="1616075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142353" name="Text Box 28"/>
          <p:cNvSpPr txBox="1">
            <a:spLocks noChangeArrowheads="1"/>
          </p:cNvSpPr>
          <p:nvPr/>
        </p:nvSpPr>
        <p:spPr bwMode="auto">
          <a:xfrm>
            <a:off x="512763" y="5286375"/>
            <a:ext cx="73404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Q: How to decide where to put a new TCP packet?</a:t>
            </a:r>
          </a:p>
        </p:txBody>
      </p:sp>
      <p:sp>
        <p:nvSpPr>
          <p:cNvPr id="60423" name="Rectangle 7"/>
          <p:cNvSpPr>
            <a:spLocks noChangeArrowheads="1"/>
          </p:cNvSpPr>
          <p:nvPr/>
        </p:nvSpPr>
        <p:spPr bwMode="auto">
          <a:xfrm>
            <a:off x="996950" y="2279650"/>
            <a:ext cx="2830513" cy="560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60424" name="Text Box 8"/>
          <p:cNvSpPr txBox="1">
            <a:spLocks noChangeArrowheads="1"/>
          </p:cNvSpPr>
          <p:nvPr/>
        </p:nvSpPr>
        <p:spPr bwMode="auto">
          <a:xfrm>
            <a:off x="992188" y="2349500"/>
            <a:ext cx="12747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address:  {*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:</a:t>
            </a:r>
            <a:r>
              <a:rPr lang="en-US" altLang="zh-CN" sz="1000" b="1">
                <a:solidFill>
                  <a:srgbClr val="000000"/>
                </a:solidFill>
                <a:latin typeface="Comic Sans MS" charset="0"/>
                <a:ea typeface="宋体" charset="-122"/>
              </a:rPr>
              <a:t>9876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}</a:t>
            </a:r>
          </a:p>
          <a:p>
            <a:pPr algn="l"/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snd/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recv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 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buf:</a:t>
            </a:r>
          </a:p>
        </p:txBody>
      </p:sp>
      <p:sp>
        <p:nvSpPr>
          <p:cNvPr id="60425" name="Rectangle 7"/>
          <p:cNvSpPr>
            <a:spLocks noChangeArrowheads="1"/>
          </p:cNvSpPr>
          <p:nvPr/>
        </p:nvSpPr>
        <p:spPr bwMode="auto">
          <a:xfrm>
            <a:off x="1008063" y="2997200"/>
            <a:ext cx="2830512" cy="560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60426" name="Text Box 8"/>
          <p:cNvSpPr txBox="1">
            <a:spLocks noChangeArrowheads="1"/>
          </p:cNvSpPr>
          <p:nvPr/>
        </p:nvSpPr>
        <p:spPr bwMode="auto">
          <a:xfrm>
            <a:off x="1019175" y="3051175"/>
            <a:ext cx="2384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address:  {*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:</a:t>
            </a:r>
            <a:r>
              <a:rPr lang="en-US" altLang="zh-CN" sz="1000" b="1">
                <a:solidFill>
                  <a:srgbClr val="000000"/>
                </a:solidFill>
                <a:latin typeface="Comic Sans MS" charset="0"/>
                <a:ea typeface="宋体" charset="-122"/>
              </a:rPr>
              <a:t>9876; client 1 IP/port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}</a:t>
            </a:r>
          </a:p>
          <a:p>
            <a:pPr algn="l"/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snd/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recv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 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buf:</a:t>
            </a:r>
          </a:p>
        </p:txBody>
      </p:sp>
      <p:sp>
        <p:nvSpPr>
          <p:cNvPr id="60427" name="Rectangle 7"/>
          <p:cNvSpPr>
            <a:spLocks noChangeArrowheads="1"/>
          </p:cNvSpPr>
          <p:nvPr/>
        </p:nvSpPr>
        <p:spPr bwMode="auto">
          <a:xfrm>
            <a:off x="987425" y="3776663"/>
            <a:ext cx="2830513" cy="560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60428" name="Text Box 8"/>
          <p:cNvSpPr txBox="1">
            <a:spLocks noChangeArrowheads="1"/>
          </p:cNvSpPr>
          <p:nvPr/>
        </p:nvSpPr>
        <p:spPr bwMode="auto">
          <a:xfrm>
            <a:off x="1030288" y="3830638"/>
            <a:ext cx="2384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address:  {*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:</a:t>
            </a:r>
            <a:r>
              <a:rPr lang="en-US" altLang="zh-CN" sz="1000" b="1">
                <a:solidFill>
                  <a:srgbClr val="000000"/>
                </a:solidFill>
                <a:latin typeface="Comic Sans MS" charset="0"/>
                <a:ea typeface="宋体" charset="-122"/>
              </a:rPr>
              <a:t>9876; client 2 IP/port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}</a:t>
            </a:r>
          </a:p>
          <a:p>
            <a:pPr algn="l"/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snd/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recv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 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buf:</a:t>
            </a:r>
          </a:p>
        </p:txBody>
      </p:sp>
      <p:sp>
        <p:nvSpPr>
          <p:cNvPr id="60429" name="Line 8"/>
          <p:cNvSpPr>
            <a:spLocks noChangeShapeType="1"/>
          </p:cNvSpPr>
          <p:nvPr/>
        </p:nvSpPr>
        <p:spPr bwMode="auto">
          <a:xfrm flipH="1">
            <a:off x="2714625" y="3003550"/>
            <a:ext cx="3660775" cy="3952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430" name="Line 8"/>
          <p:cNvSpPr>
            <a:spLocks noChangeShapeType="1"/>
          </p:cNvSpPr>
          <p:nvPr/>
        </p:nvSpPr>
        <p:spPr bwMode="auto">
          <a:xfrm flipH="1" flipV="1">
            <a:off x="2835275" y="4143375"/>
            <a:ext cx="3698875" cy="904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431" name="Rectangle 39"/>
          <p:cNvSpPr>
            <a:spLocks noChangeArrowheads="1"/>
          </p:cNvSpPr>
          <p:nvPr/>
        </p:nvSpPr>
        <p:spPr bwMode="auto">
          <a:xfrm>
            <a:off x="5781675" y="1371600"/>
            <a:ext cx="30448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solidFill>
                  <a:srgbClr val="000000"/>
                </a:solidFill>
              </a:rPr>
              <a:t>socket for new connected clients</a:t>
            </a:r>
          </a:p>
        </p:txBody>
      </p:sp>
      <p:sp>
        <p:nvSpPr>
          <p:cNvPr id="60432" name="Line 8"/>
          <p:cNvSpPr>
            <a:spLocks noChangeShapeType="1"/>
          </p:cNvSpPr>
          <p:nvPr/>
        </p:nvSpPr>
        <p:spPr bwMode="auto">
          <a:xfrm flipH="1">
            <a:off x="2303463" y="1976438"/>
            <a:ext cx="3951287" cy="6334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0433" name="Group 4"/>
          <p:cNvGrpSpPr>
            <a:grpSpLocks/>
          </p:cNvGrpSpPr>
          <p:nvPr/>
        </p:nvGrpSpPr>
        <p:grpSpPr bwMode="auto">
          <a:xfrm>
            <a:off x="6432550" y="2459038"/>
            <a:ext cx="803275" cy="847725"/>
            <a:chOff x="240" y="1046"/>
            <a:chExt cx="637" cy="994"/>
          </a:xfrm>
        </p:grpSpPr>
        <p:grpSp>
          <p:nvGrpSpPr>
            <p:cNvPr id="60445" name="Group 5"/>
            <p:cNvGrpSpPr>
              <a:grpSpLocks/>
            </p:cNvGrpSpPr>
            <p:nvPr/>
          </p:nvGrpSpPr>
          <p:grpSpPr bwMode="auto">
            <a:xfrm>
              <a:off x="240" y="1440"/>
              <a:ext cx="637" cy="600"/>
              <a:chOff x="608" y="2454"/>
              <a:chExt cx="1261" cy="600"/>
            </a:xfrm>
          </p:grpSpPr>
          <p:sp>
            <p:nvSpPr>
              <p:cNvPr id="60450" name="Rectangle 6"/>
              <p:cNvSpPr>
                <a:spLocks noChangeArrowheads="1"/>
              </p:cNvSpPr>
              <p:nvPr/>
            </p:nvSpPr>
            <p:spPr bwMode="auto">
              <a:xfrm>
                <a:off x="608" y="24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1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451" name="Rectangle 7"/>
              <p:cNvSpPr>
                <a:spLocks noChangeArrowheads="1"/>
              </p:cNvSpPr>
              <p:nvPr/>
            </p:nvSpPr>
            <p:spPr bwMode="auto">
              <a:xfrm>
                <a:off x="608" y="27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1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0446" name="Group 11"/>
            <p:cNvGrpSpPr>
              <a:grpSpLocks/>
            </p:cNvGrpSpPr>
            <p:nvPr/>
          </p:nvGrpSpPr>
          <p:grpSpPr bwMode="auto">
            <a:xfrm>
              <a:off x="409" y="1484"/>
              <a:ext cx="377" cy="315"/>
              <a:chOff x="2614" y="2862"/>
              <a:chExt cx="377" cy="315"/>
            </a:xfrm>
          </p:grpSpPr>
          <p:sp>
            <p:nvSpPr>
              <p:cNvPr id="60448" name="Rectangle 12"/>
              <p:cNvSpPr>
                <a:spLocks noChangeArrowheads="1"/>
              </p:cNvSpPr>
              <p:nvPr/>
            </p:nvSpPr>
            <p:spPr bwMode="auto">
              <a:xfrm>
                <a:off x="2614" y="3054"/>
                <a:ext cx="377" cy="12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449" name="Oval 13"/>
              <p:cNvSpPr>
                <a:spLocks noChangeArrowheads="1"/>
              </p:cNvSpPr>
              <p:nvPr/>
            </p:nvSpPr>
            <p:spPr bwMode="auto">
              <a:xfrm>
                <a:off x="2614" y="2862"/>
                <a:ext cx="377" cy="1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100">
                    <a:solidFill>
                      <a:srgbClr val="000000"/>
                    </a:solidFill>
                  </a:rPr>
                  <a:t>P1</a:t>
                </a:r>
              </a:p>
            </p:txBody>
          </p:sp>
        </p:grpSp>
        <p:sp>
          <p:nvSpPr>
            <p:cNvPr id="60447" name="Text Box 14"/>
            <p:cNvSpPr txBox="1">
              <a:spLocks noChangeArrowheads="1"/>
            </p:cNvSpPr>
            <p:nvPr/>
          </p:nvSpPr>
          <p:spPr bwMode="auto">
            <a:xfrm>
              <a:off x="258" y="1046"/>
              <a:ext cx="583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400">
                  <a:solidFill>
                    <a:srgbClr val="3333CC"/>
                  </a:solidFill>
                  <a:latin typeface="Comic Sans MS" charset="0"/>
                </a:rPr>
                <a:t>client1</a:t>
              </a:r>
            </a:p>
          </p:txBody>
        </p:sp>
      </p:grpSp>
      <p:grpSp>
        <p:nvGrpSpPr>
          <p:cNvPr id="60434" name="Group 4"/>
          <p:cNvGrpSpPr>
            <a:grpSpLocks/>
          </p:cNvGrpSpPr>
          <p:nvPr/>
        </p:nvGrpSpPr>
        <p:grpSpPr bwMode="auto">
          <a:xfrm>
            <a:off x="6545263" y="3576638"/>
            <a:ext cx="803275" cy="849312"/>
            <a:chOff x="240" y="1046"/>
            <a:chExt cx="637" cy="994"/>
          </a:xfrm>
        </p:grpSpPr>
        <p:grpSp>
          <p:nvGrpSpPr>
            <p:cNvPr id="60438" name="Group 5"/>
            <p:cNvGrpSpPr>
              <a:grpSpLocks/>
            </p:cNvGrpSpPr>
            <p:nvPr/>
          </p:nvGrpSpPr>
          <p:grpSpPr bwMode="auto">
            <a:xfrm>
              <a:off x="240" y="1440"/>
              <a:ext cx="637" cy="600"/>
              <a:chOff x="608" y="2454"/>
              <a:chExt cx="1261" cy="600"/>
            </a:xfrm>
          </p:grpSpPr>
          <p:sp>
            <p:nvSpPr>
              <p:cNvPr id="60443" name="Rectangle 6"/>
              <p:cNvSpPr>
                <a:spLocks noChangeArrowheads="1"/>
              </p:cNvSpPr>
              <p:nvPr/>
            </p:nvSpPr>
            <p:spPr bwMode="auto">
              <a:xfrm>
                <a:off x="608" y="24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1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444" name="Rectangle 7"/>
              <p:cNvSpPr>
                <a:spLocks noChangeArrowheads="1"/>
              </p:cNvSpPr>
              <p:nvPr/>
            </p:nvSpPr>
            <p:spPr bwMode="auto">
              <a:xfrm>
                <a:off x="608" y="27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1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0439" name="Group 11"/>
            <p:cNvGrpSpPr>
              <a:grpSpLocks/>
            </p:cNvGrpSpPr>
            <p:nvPr/>
          </p:nvGrpSpPr>
          <p:grpSpPr bwMode="auto">
            <a:xfrm>
              <a:off x="409" y="1484"/>
              <a:ext cx="377" cy="315"/>
              <a:chOff x="2614" y="2862"/>
              <a:chExt cx="377" cy="315"/>
            </a:xfrm>
          </p:grpSpPr>
          <p:sp>
            <p:nvSpPr>
              <p:cNvPr id="60441" name="Rectangle 12"/>
              <p:cNvSpPr>
                <a:spLocks noChangeArrowheads="1"/>
              </p:cNvSpPr>
              <p:nvPr/>
            </p:nvSpPr>
            <p:spPr bwMode="auto">
              <a:xfrm>
                <a:off x="2614" y="3054"/>
                <a:ext cx="377" cy="12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442" name="Oval 13"/>
              <p:cNvSpPr>
                <a:spLocks noChangeArrowheads="1"/>
              </p:cNvSpPr>
              <p:nvPr/>
            </p:nvSpPr>
            <p:spPr bwMode="auto">
              <a:xfrm>
                <a:off x="2614" y="2862"/>
                <a:ext cx="377" cy="1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100">
                    <a:solidFill>
                      <a:srgbClr val="000000"/>
                    </a:solidFill>
                  </a:rPr>
                  <a:t>P2</a:t>
                </a:r>
              </a:p>
            </p:txBody>
          </p:sp>
        </p:grpSp>
        <p:sp>
          <p:nvSpPr>
            <p:cNvPr id="60440" name="Text Box 14"/>
            <p:cNvSpPr txBox="1">
              <a:spLocks noChangeArrowheads="1"/>
            </p:cNvSpPr>
            <p:nvPr/>
          </p:nvSpPr>
          <p:spPr bwMode="auto">
            <a:xfrm>
              <a:off x="247" y="1046"/>
              <a:ext cx="605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400">
                  <a:solidFill>
                    <a:srgbClr val="3333CC"/>
                  </a:solidFill>
                  <a:latin typeface="Comic Sans MS" charset="0"/>
                </a:rPr>
                <a:t>client2</a:t>
              </a:r>
            </a:p>
          </p:txBody>
        </p:sp>
      </p:grp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555625" y="5903913"/>
            <a:ext cx="71657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A: Packet </a:t>
            </a:r>
            <a:r>
              <a:rPr lang="en-US" altLang="x-none" dirty="0" err="1">
                <a:solidFill>
                  <a:srgbClr val="000000"/>
                </a:solidFill>
                <a:latin typeface="Comic Sans MS" charset="0"/>
              </a:rPr>
              <a:t>demutiplexing</a:t>
            </a:r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 is based on </a:t>
            </a:r>
            <a:r>
              <a:rPr lang="en-US" altLang="x-none" dirty="0">
                <a:solidFill>
                  <a:srgbClr val="FF0000"/>
                </a:solidFill>
                <a:latin typeface="Comic Sans MS" charset="0"/>
              </a:rPr>
              <a:t>four tuples</a:t>
            </a:r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: </a:t>
            </a:r>
            <a:br>
              <a:rPr lang="en-US" altLang="x-none" dirty="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    (</a:t>
            </a:r>
            <a:r>
              <a:rPr lang="en-US" altLang="x-none" dirty="0" err="1">
                <a:solidFill>
                  <a:srgbClr val="000000"/>
                </a:solidFill>
                <a:latin typeface="Comic Sans MS" charset="0"/>
              </a:rPr>
              <a:t>dst</a:t>
            </a:r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 </a:t>
            </a:r>
            <a:r>
              <a:rPr lang="en-US" altLang="x-none" dirty="0" err="1">
                <a:solidFill>
                  <a:srgbClr val="000000"/>
                </a:solidFill>
                <a:latin typeface="Comic Sans MS" charset="0"/>
              </a:rPr>
              <a:t>addr</a:t>
            </a:r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, </a:t>
            </a:r>
            <a:r>
              <a:rPr lang="en-US" altLang="x-none" dirty="0" err="1">
                <a:solidFill>
                  <a:srgbClr val="000000"/>
                </a:solidFill>
                <a:latin typeface="Comic Sans MS" charset="0"/>
              </a:rPr>
              <a:t>dst</a:t>
            </a:r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 port, </a:t>
            </a:r>
            <a:r>
              <a:rPr lang="en-US" altLang="x-none" dirty="0" err="1">
                <a:solidFill>
                  <a:srgbClr val="000000"/>
                </a:solidFill>
                <a:latin typeface="Comic Sans MS" charset="0"/>
              </a:rPr>
              <a:t>src</a:t>
            </a:r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 </a:t>
            </a:r>
            <a:r>
              <a:rPr lang="en-US" altLang="x-none" dirty="0" err="1">
                <a:solidFill>
                  <a:srgbClr val="000000"/>
                </a:solidFill>
                <a:latin typeface="Comic Sans MS" charset="0"/>
              </a:rPr>
              <a:t>addr</a:t>
            </a:r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, </a:t>
            </a:r>
            <a:r>
              <a:rPr lang="en-US" altLang="x-none" dirty="0" err="1">
                <a:solidFill>
                  <a:srgbClr val="000000"/>
                </a:solidFill>
                <a:latin typeface="Comic Sans MS" charset="0"/>
              </a:rPr>
              <a:t>src</a:t>
            </a:r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 port)</a:t>
            </a:r>
          </a:p>
        </p:txBody>
      </p:sp>
      <p:sp>
        <p:nvSpPr>
          <p:cNvPr id="60436" name="Rectangle 39"/>
          <p:cNvSpPr>
            <a:spLocks noChangeArrowheads="1"/>
          </p:cNvSpPr>
          <p:nvPr/>
        </p:nvSpPr>
        <p:spPr bwMode="auto">
          <a:xfrm>
            <a:off x="7189788" y="2387600"/>
            <a:ext cx="19827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solidFill>
                  <a:srgbClr val="000000"/>
                </a:solidFill>
              </a:rPr>
              <a:t>An individual socket </a:t>
            </a:r>
            <a:br>
              <a:rPr lang="en-US" altLang="x-none">
                <a:solidFill>
                  <a:srgbClr val="000000"/>
                </a:solidFill>
              </a:rPr>
            </a:br>
            <a:r>
              <a:rPr lang="en-US" altLang="x-none">
                <a:solidFill>
                  <a:srgbClr val="000000"/>
                </a:solidFill>
              </a:rPr>
              <a:t>for client 1</a:t>
            </a:r>
          </a:p>
        </p:txBody>
      </p:sp>
      <p:sp>
        <p:nvSpPr>
          <p:cNvPr id="60437" name="Rectangle 39"/>
          <p:cNvSpPr>
            <a:spLocks noChangeArrowheads="1"/>
          </p:cNvSpPr>
          <p:nvPr/>
        </p:nvSpPr>
        <p:spPr bwMode="auto">
          <a:xfrm>
            <a:off x="7370763" y="3694113"/>
            <a:ext cx="19827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solidFill>
                  <a:srgbClr val="000000"/>
                </a:solidFill>
              </a:rPr>
              <a:t>An individual socket </a:t>
            </a:r>
            <a:br>
              <a:rPr lang="en-US" altLang="x-none">
                <a:solidFill>
                  <a:srgbClr val="000000"/>
                </a:solidFill>
              </a:rPr>
            </a:br>
            <a:r>
              <a:rPr lang="en-US" altLang="x-none">
                <a:solidFill>
                  <a:srgbClr val="000000"/>
                </a:solidFill>
              </a:rPr>
              <a:t>for client 2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B3ED9998-23CF-AF43-BABB-0CA0AAAC50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3368D5F-1B61-EF4D-91B8-9DD2736C5AC4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66</a:t>
            </a:fld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53" grpId="0"/>
      <p:bldP spid="4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TCP Connection-</a:t>
            </a:r>
            <a:r>
              <a:rPr lang="en-US" altLang="zh-CN" sz="3600">
                <a:ea typeface="宋体" charset="-122"/>
              </a:rPr>
              <a:t>O</a:t>
            </a:r>
            <a:r>
              <a:rPr lang="en-US" altLang="x-none" sz="3600">
                <a:ea typeface="ＭＳ Ｐゴシック" charset="-128"/>
              </a:rPr>
              <a:t>riented </a:t>
            </a:r>
            <a:r>
              <a:rPr lang="en-US" altLang="zh-CN" sz="3600">
                <a:ea typeface="宋体" charset="-122"/>
              </a:rPr>
              <a:t>D</a:t>
            </a:r>
            <a:r>
              <a:rPr lang="en-US" altLang="x-none" sz="3600">
                <a:ea typeface="ＭＳ Ｐゴシック" charset="-128"/>
              </a:rPr>
              <a:t>emux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8788" y="1600200"/>
            <a:ext cx="7964487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sz="2400" dirty="0">
                <a:ea typeface="ＭＳ Ｐゴシック" charset="-128"/>
              </a:rPr>
              <a:t>TCP socket identified by 4-tuple: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solidFill>
                  <a:srgbClr val="FF0000"/>
                </a:solidFill>
                <a:ea typeface="ＭＳ Ｐゴシック" charset="-128"/>
              </a:rPr>
              <a:t>source IP address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solidFill>
                  <a:srgbClr val="FF0000"/>
                </a:solidFill>
                <a:ea typeface="ＭＳ Ｐゴシック" charset="-128"/>
              </a:rPr>
              <a:t>source port number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 err="1">
                <a:solidFill>
                  <a:srgbClr val="FF0000"/>
                </a:solidFill>
                <a:ea typeface="ＭＳ Ｐゴシック" charset="-128"/>
              </a:rPr>
              <a:t>dest</a:t>
            </a:r>
            <a:r>
              <a:rPr lang="en-US" altLang="x-none" sz="2000" dirty="0">
                <a:solidFill>
                  <a:srgbClr val="FF0000"/>
                </a:solidFill>
                <a:ea typeface="ＭＳ Ｐゴシック" charset="-128"/>
              </a:rPr>
              <a:t> IP address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 err="1">
                <a:solidFill>
                  <a:srgbClr val="FF0000"/>
                </a:solidFill>
                <a:ea typeface="ＭＳ Ｐゴシック" charset="-128"/>
              </a:rPr>
              <a:t>dest</a:t>
            </a:r>
            <a:r>
              <a:rPr lang="en-US" altLang="x-none" sz="2000" dirty="0">
                <a:solidFill>
                  <a:srgbClr val="FF0000"/>
                </a:solidFill>
                <a:ea typeface="ＭＳ Ｐゴシック" charset="-128"/>
              </a:rPr>
              <a:t> port number</a:t>
            </a:r>
          </a:p>
          <a:p>
            <a:pPr lvl="1"/>
            <a:endParaRPr lang="en-US" altLang="x-none" sz="2000" dirty="0">
              <a:solidFill>
                <a:srgbClr val="FF0000"/>
              </a:solidFill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x-none" sz="2400" dirty="0" err="1">
                <a:ea typeface="ＭＳ Ｐゴシック" charset="-128"/>
              </a:rPr>
              <a:t>recv</a:t>
            </a:r>
            <a:r>
              <a:rPr lang="en-US" altLang="x-none" sz="2400" dirty="0">
                <a:ea typeface="ＭＳ Ｐゴシック" charset="-128"/>
              </a:rPr>
              <a:t> host uses all four values to direct segment to appropriate socket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ea typeface="ＭＳ Ｐゴシック" charset="-128"/>
              </a:rPr>
              <a:t>different connections/sessions are automatically separated into different sockets</a:t>
            </a:r>
          </a:p>
          <a:p>
            <a:pPr lvl="1"/>
            <a:endParaRPr lang="en-US" altLang="x-none" sz="2000" dirty="0">
              <a:ea typeface="ＭＳ Ｐゴシック" charset="-128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8299CF4-8040-FD42-B85F-4ACBF99E52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3368D5F-1B61-EF4D-91B8-9DD2736C5AC4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67</a:t>
            </a:fld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9D68AAA-52CB-3F4D-BBA6-1979E9EF8051}" type="slidenum">
              <a:rPr lang="en-US" altLang="x-none" sz="1400">
                <a:solidFill>
                  <a:srgbClr val="000000"/>
                </a:solidFill>
              </a:rPr>
              <a:pPr/>
              <a:t>68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66113" cy="1143000"/>
          </a:xfrm>
        </p:spPr>
        <p:txBody>
          <a:bodyPr/>
          <a:lstStyle/>
          <a:p>
            <a:r>
              <a:rPr lang="en-US" altLang="zh-CN" sz="3600">
                <a:ea typeface="宋体" charset="-122"/>
              </a:rPr>
              <a:t>TCP Socket Big Picture</a:t>
            </a:r>
            <a:endParaRPr lang="en-US" altLang="x-none" sz="3600">
              <a:ea typeface="ＭＳ Ｐゴシック" charset="-128"/>
            </a:endParaRPr>
          </a:p>
        </p:txBody>
      </p:sp>
      <p:graphicFrame>
        <p:nvGraphicFramePr>
          <p:cNvPr id="64515" name="Object 2"/>
          <p:cNvGraphicFramePr>
            <a:graphicFrameLocks noGrp="1" noChangeAspect="1"/>
          </p:cNvGraphicFramePr>
          <p:nvPr>
            <p:ph type="body" idx="1"/>
          </p:nvPr>
        </p:nvGraphicFramePr>
        <p:xfrm>
          <a:off x="390525" y="1404938"/>
          <a:ext cx="7931150" cy="535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80" name="Photo Editor Photo" r:id="rId4" imgW="11155332" imgH="7535327" progId="MSPhotoEd.3">
                  <p:embed/>
                </p:oleObj>
              </mc:Choice>
              <mc:Fallback>
                <p:oleObj name="Photo Editor Photo" r:id="rId4" imgW="11155332" imgH="7535327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25" y="1404938"/>
                        <a:ext cx="7931150" cy="535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6" name="Rectangle 27"/>
          <p:cNvSpPr>
            <a:spLocks noChangeArrowheads="1"/>
          </p:cNvSpPr>
          <p:nvPr/>
        </p:nvSpPr>
        <p:spPr bwMode="auto">
          <a:xfrm>
            <a:off x="5270500" y="46038"/>
            <a:ext cx="41179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>
              <a:buFontTx/>
              <a:buChar char="-"/>
            </a:pPr>
            <a:r>
              <a:rPr lang="en-US" altLang="zh-CN" sz="1800" b="1">
                <a:solidFill>
                  <a:srgbClr val="000000"/>
                </a:solidFill>
                <a:latin typeface="Arial" charset="0"/>
                <a:ea typeface="宋体" charset="-122"/>
              </a:rPr>
              <a:t>Welcome socket: the waiting room</a:t>
            </a:r>
          </a:p>
          <a:p>
            <a:pPr algn="l" eaLnBrk="1" hangingPunct="1">
              <a:buFontTx/>
              <a:buChar char="-"/>
            </a:pPr>
            <a:r>
              <a:rPr lang="en-US" altLang="x-none" sz="1800" b="1">
                <a:solidFill>
                  <a:srgbClr val="000000"/>
                </a:solidFill>
                <a:latin typeface="Arial" charset="0"/>
                <a:ea typeface="宋体" charset="-122"/>
              </a:rPr>
              <a:t>connSocket: the operation room</a:t>
            </a:r>
            <a:endParaRPr lang="en-US" altLang="x-none" sz="180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>
                <a:ea typeface="ＭＳ Ｐゴシック" charset="-128"/>
              </a:rPr>
              <a:t>Client/server Socket Workflow: TCP</a:t>
            </a:r>
            <a:endParaRPr lang="en-US" altLang="x-none">
              <a:ea typeface="ＭＳ Ｐゴシック" charset="-128"/>
            </a:endParaRPr>
          </a:p>
        </p:txBody>
      </p:sp>
      <p:grpSp>
        <p:nvGrpSpPr>
          <p:cNvPr id="66562" name="Group 3"/>
          <p:cNvGrpSpPr>
            <a:grpSpLocks/>
          </p:cNvGrpSpPr>
          <p:nvPr/>
        </p:nvGrpSpPr>
        <p:grpSpPr bwMode="auto">
          <a:xfrm>
            <a:off x="1133475" y="3217863"/>
            <a:ext cx="2117725" cy="927100"/>
            <a:chOff x="827" y="2027"/>
            <a:chExt cx="1334" cy="584"/>
          </a:xfrm>
        </p:grpSpPr>
        <p:sp>
          <p:nvSpPr>
            <p:cNvPr id="66597" name="Text Box 4"/>
            <p:cNvSpPr txBox="1">
              <a:spLocks noChangeArrowheads="1"/>
            </p:cNvSpPr>
            <p:nvPr/>
          </p:nvSpPr>
          <p:spPr bwMode="auto">
            <a:xfrm>
              <a:off x="827" y="2027"/>
              <a:ext cx="1059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400">
                  <a:solidFill>
                    <a:srgbClr val="000000"/>
                  </a:solidFill>
                  <a:latin typeface="Arial" charset="0"/>
                </a:rPr>
                <a:t>wait for incoming</a:t>
              </a:r>
            </a:p>
            <a:p>
              <a:pPr algn="l"/>
              <a:r>
                <a:rPr lang="en-US" altLang="x-none" sz="1400">
                  <a:solidFill>
                    <a:srgbClr val="000000"/>
                  </a:solidFill>
                  <a:latin typeface="Arial" charset="0"/>
                </a:rPr>
                <a:t>connection request</a:t>
              </a:r>
              <a:endParaRPr lang="en-US" altLang="x-none">
                <a:solidFill>
                  <a:srgbClr val="000000"/>
                </a:solidFill>
              </a:endParaRPr>
            </a:p>
          </p:txBody>
        </p:sp>
        <p:sp>
          <p:nvSpPr>
            <p:cNvPr id="66598" name="Text Box 5"/>
            <p:cNvSpPr txBox="1">
              <a:spLocks noChangeArrowheads="1"/>
            </p:cNvSpPr>
            <p:nvPr/>
          </p:nvSpPr>
          <p:spPr bwMode="auto">
            <a:xfrm>
              <a:off x="828" y="2285"/>
              <a:ext cx="1333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400">
                  <a:solidFill>
                    <a:srgbClr val="FF0000"/>
                  </a:solidFill>
                  <a:latin typeface="Arial" charset="0"/>
                </a:rPr>
                <a:t>connectionSocket =</a:t>
              </a:r>
            </a:p>
            <a:p>
              <a:pPr algn="l"/>
              <a:r>
                <a:rPr lang="en-US" altLang="x-none" sz="1400">
                  <a:solidFill>
                    <a:srgbClr val="FF0000"/>
                  </a:solidFill>
                  <a:latin typeface="Arial" charset="0"/>
                </a:rPr>
                <a:t>welcomeSocket.accept()</a:t>
              </a:r>
              <a:endParaRPr lang="en-US" altLang="x-none">
                <a:solidFill>
                  <a:srgbClr val="000000"/>
                </a:solidFill>
              </a:endParaRPr>
            </a:p>
          </p:txBody>
        </p:sp>
      </p:grpSp>
      <p:grpSp>
        <p:nvGrpSpPr>
          <p:cNvPr id="66563" name="Group 6"/>
          <p:cNvGrpSpPr>
            <a:grpSpLocks/>
          </p:cNvGrpSpPr>
          <p:nvPr/>
        </p:nvGrpSpPr>
        <p:grpSpPr bwMode="auto">
          <a:xfrm>
            <a:off x="1123950" y="1881188"/>
            <a:ext cx="1635125" cy="1414462"/>
            <a:chOff x="821" y="1185"/>
            <a:chExt cx="1030" cy="891"/>
          </a:xfrm>
        </p:grpSpPr>
        <p:grpSp>
          <p:nvGrpSpPr>
            <p:cNvPr id="66593" name="Group 7"/>
            <p:cNvGrpSpPr>
              <a:grpSpLocks/>
            </p:cNvGrpSpPr>
            <p:nvPr/>
          </p:nvGrpSpPr>
          <p:grpSpPr bwMode="auto">
            <a:xfrm>
              <a:off x="821" y="1185"/>
              <a:ext cx="1030" cy="712"/>
              <a:chOff x="329" y="1209"/>
              <a:chExt cx="1030" cy="712"/>
            </a:xfrm>
          </p:grpSpPr>
          <p:sp>
            <p:nvSpPr>
              <p:cNvPr id="66595" name="Text Box 8"/>
              <p:cNvSpPr txBox="1">
                <a:spLocks noChangeArrowheads="1"/>
              </p:cNvSpPr>
              <p:nvPr/>
            </p:nvSpPr>
            <p:spPr bwMode="auto">
              <a:xfrm>
                <a:off x="329" y="1209"/>
                <a:ext cx="997" cy="4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x-none" sz="1400">
                    <a:solidFill>
                      <a:srgbClr val="000000"/>
                    </a:solidFill>
                    <a:latin typeface="Arial" charset="0"/>
                  </a:rPr>
                  <a:t>create socket,</a:t>
                </a:r>
              </a:p>
              <a:p>
                <a:pPr algn="l"/>
                <a:r>
                  <a:rPr lang="en-US" altLang="x-none" sz="1400">
                    <a:solidFill>
                      <a:srgbClr val="000000"/>
                    </a:solidFill>
                    <a:latin typeface="Arial" charset="0"/>
                  </a:rPr>
                  <a:t>port=</a:t>
                </a:r>
                <a:r>
                  <a:rPr lang="en-US" altLang="x-none" sz="1400" b="1">
                    <a:solidFill>
                      <a:srgbClr val="000000"/>
                    </a:solidFill>
                    <a:latin typeface="Courier New" charset="0"/>
                  </a:rPr>
                  <a:t>x</a:t>
                </a:r>
                <a:r>
                  <a:rPr lang="en-US" altLang="x-none" sz="1400">
                    <a:solidFill>
                      <a:srgbClr val="000000"/>
                    </a:solidFill>
                    <a:latin typeface="Arial" charset="0"/>
                  </a:rPr>
                  <a:t>, for</a:t>
                </a:r>
              </a:p>
              <a:p>
                <a:pPr algn="l"/>
                <a:r>
                  <a:rPr lang="en-US" altLang="x-none" sz="1400">
                    <a:solidFill>
                      <a:srgbClr val="000000"/>
                    </a:solidFill>
                    <a:latin typeface="Arial" charset="0"/>
                  </a:rPr>
                  <a:t>incoming request:</a:t>
                </a:r>
                <a:endParaRPr lang="en-US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66596" name="Text Box 9"/>
              <p:cNvSpPr txBox="1">
                <a:spLocks noChangeArrowheads="1"/>
              </p:cNvSpPr>
              <p:nvPr/>
            </p:nvSpPr>
            <p:spPr bwMode="auto">
              <a:xfrm>
                <a:off x="333" y="1595"/>
                <a:ext cx="1026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r"/>
                <a:r>
                  <a:rPr lang="en-US" altLang="x-none" sz="1400">
                    <a:solidFill>
                      <a:srgbClr val="FF0000"/>
                    </a:solidFill>
                    <a:latin typeface="Arial" charset="0"/>
                  </a:rPr>
                  <a:t>welcomeSocket = </a:t>
                </a:r>
              </a:p>
              <a:p>
                <a:pPr algn="r"/>
                <a:r>
                  <a:rPr lang="en-US" altLang="x-none" sz="1400">
                    <a:solidFill>
                      <a:srgbClr val="FF0000"/>
                    </a:solidFill>
                    <a:latin typeface="Arial" charset="0"/>
                  </a:rPr>
                  <a:t>ServerSocket(x)</a:t>
                </a:r>
                <a:endParaRPr lang="en-US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6594" name="Line 10"/>
            <p:cNvSpPr>
              <a:spLocks noChangeShapeType="1"/>
            </p:cNvSpPr>
            <p:nvPr/>
          </p:nvSpPr>
          <p:spPr bwMode="auto">
            <a:xfrm>
              <a:off x="1284" y="1872"/>
              <a:ext cx="0" cy="20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66564" name="Group 11"/>
          <p:cNvGrpSpPr>
            <a:grpSpLocks/>
          </p:cNvGrpSpPr>
          <p:nvPr/>
        </p:nvGrpSpPr>
        <p:grpSpPr bwMode="auto">
          <a:xfrm>
            <a:off x="4911725" y="3146425"/>
            <a:ext cx="2166938" cy="912813"/>
            <a:chOff x="3333" y="1154"/>
            <a:chExt cx="1365" cy="575"/>
          </a:xfrm>
        </p:grpSpPr>
        <p:sp>
          <p:nvSpPr>
            <p:cNvPr id="66591" name="Text Box 12"/>
            <p:cNvSpPr txBox="1">
              <a:spLocks noChangeArrowheads="1"/>
            </p:cNvSpPr>
            <p:nvPr/>
          </p:nvSpPr>
          <p:spPr bwMode="auto">
            <a:xfrm>
              <a:off x="3335" y="1154"/>
              <a:ext cx="136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400">
                  <a:solidFill>
                    <a:srgbClr val="000000"/>
                  </a:solidFill>
                  <a:latin typeface="Arial" charset="0"/>
                </a:rPr>
                <a:t>create socket,</a:t>
              </a:r>
            </a:p>
            <a:p>
              <a:pPr algn="l"/>
              <a:r>
                <a:rPr lang="en-US" altLang="x-none" sz="1400">
                  <a:solidFill>
                    <a:srgbClr val="000000"/>
                  </a:solidFill>
                  <a:latin typeface="Arial" charset="0"/>
                </a:rPr>
                <a:t>connect to hostid, port=</a:t>
              </a:r>
              <a:r>
                <a:rPr lang="en-US" altLang="x-none" sz="1400" b="1">
                  <a:solidFill>
                    <a:srgbClr val="000000"/>
                  </a:solidFill>
                  <a:latin typeface="Courier New" charset="0"/>
                </a:rPr>
                <a:t>x</a:t>
              </a:r>
              <a:endParaRPr lang="en-US" altLang="x-none">
                <a:solidFill>
                  <a:srgbClr val="000000"/>
                </a:solidFill>
              </a:endParaRPr>
            </a:p>
          </p:txBody>
        </p:sp>
        <p:sp>
          <p:nvSpPr>
            <p:cNvPr id="66592" name="Text Box 13"/>
            <p:cNvSpPr txBox="1">
              <a:spLocks noChangeArrowheads="1"/>
            </p:cNvSpPr>
            <p:nvPr/>
          </p:nvSpPr>
          <p:spPr bwMode="auto">
            <a:xfrm>
              <a:off x="3333" y="1403"/>
              <a:ext cx="84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r"/>
              <a:r>
                <a:rPr lang="en-US" altLang="x-none" sz="1400">
                  <a:solidFill>
                    <a:srgbClr val="FF0000"/>
                  </a:solidFill>
                  <a:latin typeface="Arial" charset="0"/>
                </a:rPr>
                <a:t>clientSocket = </a:t>
              </a:r>
            </a:p>
            <a:p>
              <a:pPr algn="r"/>
              <a:r>
                <a:rPr lang="en-US" altLang="x-none" sz="1400">
                  <a:solidFill>
                    <a:srgbClr val="FF0000"/>
                  </a:solidFill>
                  <a:latin typeface="Arial" charset="0"/>
                </a:rPr>
                <a:t>Socket()</a:t>
              </a:r>
              <a:endParaRPr lang="en-US" altLang="x-none">
                <a:solidFill>
                  <a:srgbClr val="000000"/>
                </a:solidFill>
              </a:endParaRPr>
            </a:p>
          </p:txBody>
        </p:sp>
      </p:grpSp>
      <p:grpSp>
        <p:nvGrpSpPr>
          <p:cNvPr id="66565" name="Group 14"/>
          <p:cNvGrpSpPr>
            <a:grpSpLocks/>
          </p:cNvGrpSpPr>
          <p:nvPr/>
        </p:nvGrpSpPr>
        <p:grpSpPr bwMode="auto">
          <a:xfrm>
            <a:off x="1096963" y="3124200"/>
            <a:ext cx="5440362" cy="3352800"/>
            <a:chOff x="804" y="1968"/>
            <a:chExt cx="3427" cy="2112"/>
          </a:xfrm>
        </p:grpSpPr>
        <p:sp>
          <p:nvSpPr>
            <p:cNvPr id="66584" name="Text Box 15"/>
            <p:cNvSpPr txBox="1">
              <a:spLocks noChangeArrowheads="1"/>
            </p:cNvSpPr>
            <p:nvPr/>
          </p:nvSpPr>
          <p:spPr bwMode="auto">
            <a:xfrm>
              <a:off x="839" y="3641"/>
              <a:ext cx="998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400">
                  <a:solidFill>
                    <a:srgbClr val="000000"/>
                  </a:solidFill>
                  <a:latin typeface="Arial" charset="0"/>
                </a:rPr>
                <a:t>close</a:t>
              </a:r>
            </a:p>
            <a:p>
              <a:pPr algn="l"/>
              <a:r>
                <a:rPr lang="en-US" altLang="x-none" sz="1400">
                  <a:solidFill>
                    <a:srgbClr val="FF0000"/>
                  </a:solidFill>
                  <a:latin typeface="Arial" charset="0"/>
                </a:rPr>
                <a:t>connectionSocket</a:t>
              </a:r>
              <a:endParaRPr lang="en-US" altLang="x-none">
                <a:solidFill>
                  <a:srgbClr val="000000"/>
                </a:solidFill>
              </a:endParaRPr>
            </a:p>
          </p:txBody>
        </p:sp>
        <p:sp>
          <p:nvSpPr>
            <p:cNvPr id="66585" name="Line 16"/>
            <p:cNvSpPr>
              <a:spLocks noChangeShapeType="1"/>
            </p:cNvSpPr>
            <p:nvPr/>
          </p:nvSpPr>
          <p:spPr bwMode="auto">
            <a:xfrm>
              <a:off x="1290" y="3564"/>
              <a:ext cx="0" cy="20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586" name="Freeform 17"/>
            <p:cNvSpPr>
              <a:spLocks/>
            </p:cNvSpPr>
            <p:nvPr/>
          </p:nvSpPr>
          <p:spPr bwMode="auto">
            <a:xfrm>
              <a:off x="804" y="1968"/>
              <a:ext cx="492" cy="2112"/>
            </a:xfrm>
            <a:custGeom>
              <a:avLst/>
              <a:gdLst>
                <a:gd name="T0" fmla="*/ 492 w 492"/>
                <a:gd name="T1" fmla="*/ 1968 h 2112"/>
                <a:gd name="T2" fmla="*/ 492 w 492"/>
                <a:gd name="T3" fmla="*/ 2112 h 2112"/>
                <a:gd name="T4" fmla="*/ 0 w 492"/>
                <a:gd name="T5" fmla="*/ 2112 h 2112"/>
                <a:gd name="T6" fmla="*/ 0 w 492"/>
                <a:gd name="T7" fmla="*/ 0 h 2112"/>
                <a:gd name="T8" fmla="*/ 402 w 492"/>
                <a:gd name="T9" fmla="*/ 0 h 2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2"/>
                <a:gd name="T16" fmla="*/ 0 h 2112"/>
                <a:gd name="T17" fmla="*/ 492 w 492"/>
                <a:gd name="T18" fmla="*/ 2112 h 2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2" h="2112">
                  <a:moveTo>
                    <a:pt x="492" y="1968"/>
                  </a:moveTo>
                  <a:lnTo>
                    <a:pt x="492" y="2112"/>
                  </a:lnTo>
                  <a:lnTo>
                    <a:pt x="0" y="2112"/>
                  </a:lnTo>
                  <a:lnTo>
                    <a:pt x="0" y="0"/>
                  </a:lnTo>
                  <a:lnTo>
                    <a:pt x="402" y="0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6587" name="Group 18"/>
            <p:cNvGrpSpPr>
              <a:grpSpLocks/>
            </p:cNvGrpSpPr>
            <p:nvPr/>
          </p:nvGrpSpPr>
          <p:grpSpPr bwMode="auto">
            <a:xfrm>
              <a:off x="3365" y="3377"/>
              <a:ext cx="866" cy="692"/>
              <a:chOff x="3365" y="3377"/>
              <a:chExt cx="866" cy="692"/>
            </a:xfrm>
          </p:grpSpPr>
          <p:sp>
            <p:nvSpPr>
              <p:cNvPr id="66588" name="Text Box 19"/>
              <p:cNvSpPr txBox="1">
                <a:spLocks noChangeArrowheads="1"/>
              </p:cNvSpPr>
              <p:nvPr/>
            </p:nvSpPr>
            <p:spPr bwMode="auto">
              <a:xfrm>
                <a:off x="3365" y="3377"/>
                <a:ext cx="866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x-none" sz="1400">
                    <a:solidFill>
                      <a:srgbClr val="000000"/>
                    </a:solidFill>
                    <a:latin typeface="Arial" charset="0"/>
                  </a:rPr>
                  <a:t>read reply from</a:t>
                </a:r>
              </a:p>
              <a:p>
                <a:pPr algn="l"/>
                <a:r>
                  <a:rPr lang="en-US" altLang="x-none" sz="1400">
                    <a:solidFill>
                      <a:srgbClr val="FF0000"/>
                    </a:solidFill>
                    <a:latin typeface="Arial" charset="0"/>
                  </a:rPr>
                  <a:t>clientSocket</a:t>
                </a:r>
                <a:endParaRPr lang="en-US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66589" name="Text Box 20"/>
              <p:cNvSpPr txBox="1">
                <a:spLocks noChangeArrowheads="1"/>
              </p:cNvSpPr>
              <p:nvPr/>
            </p:nvSpPr>
            <p:spPr bwMode="auto">
              <a:xfrm>
                <a:off x="3389" y="3743"/>
                <a:ext cx="719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x-none" sz="1400">
                    <a:solidFill>
                      <a:srgbClr val="000000"/>
                    </a:solidFill>
                    <a:latin typeface="Arial" charset="0"/>
                  </a:rPr>
                  <a:t>close</a:t>
                </a:r>
              </a:p>
              <a:p>
                <a:pPr algn="l"/>
                <a:r>
                  <a:rPr lang="en-US" altLang="x-none" sz="1400">
                    <a:solidFill>
                      <a:srgbClr val="FF0000"/>
                    </a:solidFill>
                    <a:latin typeface="Arial" charset="0"/>
                  </a:rPr>
                  <a:t>clientSocket</a:t>
                </a:r>
                <a:endParaRPr lang="en-US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66590" name="Line 21"/>
              <p:cNvSpPr>
                <a:spLocks noChangeShapeType="1"/>
              </p:cNvSpPr>
              <p:nvPr/>
            </p:nvSpPr>
            <p:spPr bwMode="auto">
              <a:xfrm>
                <a:off x="3816" y="3690"/>
                <a:ext cx="0" cy="20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66566" name="Text Box 22"/>
          <p:cNvSpPr txBox="1">
            <a:spLocks noChangeArrowheads="1"/>
          </p:cNvSpPr>
          <p:nvPr/>
        </p:nvSpPr>
        <p:spPr bwMode="auto">
          <a:xfrm>
            <a:off x="406400" y="1314450"/>
            <a:ext cx="3392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 (running on </a:t>
            </a:r>
            <a:r>
              <a:rPr lang="en-US" altLang="x-none" b="1">
                <a:solidFill>
                  <a:srgbClr val="000000"/>
                </a:solidFill>
                <a:latin typeface="Courier New" charset="0"/>
              </a:rPr>
              <a:t>hostid</a:t>
            </a: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)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66567" name="Text Box 23"/>
          <p:cNvSpPr txBox="1">
            <a:spLocks noChangeArrowheads="1"/>
          </p:cNvSpPr>
          <p:nvPr/>
        </p:nvSpPr>
        <p:spPr bwMode="auto">
          <a:xfrm>
            <a:off x="5076825" y="1333500"/>
            <a:ext cx="1008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grpSp>
        <p:nvGrpSpPr>
          <p:cNvPr id="66568" name="Group 24"/>
          <p:cNvGrpSpPr>
            <a:grpSpLocks/>
          </p:cNvGrpSpPr>
          <p:nvPr/>
        </p:nvGrpSpPr>
        <p:grpSpPr bwMode="auto">
          <a:xfrm>
            <a:off x="2754313" y="4010025"/>
            <a:ext cx="4041775" cy="1371600"/>
            <a:chOff x="1848" y="2526"/>
            <a:chExt cx="2546" cy="864"/>
          </a:xfrm>
        </p:grpSpPr>
        <p:sp>
          <p:nvSpPr>
            <p:cNvPr id="66579" name="Line 25"/>
            <p:cNvSpPr>
              <a:spLocks noChangeShapeType="1"/>
            </p:cNvSpPr>
            <p:nvPr/>
          </p:nvSpPr>
          <p:spPr bwMode="auto">
            <a:xfrm flipH="1">
              <a:off x="3792" y="2964"/>
              <a:ext cx="6" cy="42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6580" name="Group 26"/>
            <p:cNvGrpSpPr>
              <a:grpSpLocks/>
            </p:cNvGrpSpPr>
            <p:nvPr/>
          </p:nvGrpSpPr>
          <p:grpSpPr bwMode="auto">
            <a:xfrm>
              <a:off x="1848" y="2526"/>
              <a:ext cx="2546" cy="516"/>
              <a:chOff x="1848" y="2526"/>
              <a:chExt cx="2546" cy="516"/>
            </a:xfrm>
          </p:grpSpPr>
          <p:sp>
            <p:nvSpPr>
              <p:cNvPr id="66581" name="Text Box 27"/>
              <p:cNvSpPr txBox="1">
                <a:spLocks noChangeArrowheads="1"/>
              </p:cNvSpPr>
              <p:nvPr/>
            </p:nvSpPr>
            <p:spPr bwMode="auto">
              <a:xfrm>
                <a:off x="3335" y="2675"/>
                <a:ext cx="1059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x-none" sz="1400">
                    <a:solidFill>
                      <a:srgbClr val="000000"/>
                    </a:solidFill>
                    <a:latin typeface="Arial" charset="0"/>
                  </a:rPr>
                  <a:t>send request using</a:t>
                </a:r>
              </a:p>
              <a:p>
                <a:pPr algn="l"/>
                <a:r>
                  <a:rPr lang="en-US" altLang="x-none" sz="1400">
                    <a:solidFill>
                      <a:srgbClr val="FF0000"/>
                    </a:solidFill>
                    <a:latin typeface="Arial" charset="0"/>
                  </a:rPr>
                  <a:t>clientSocket</a:t>
                </a:r>
                <a:endParaRPr lang="en-US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66582" name="Line 28"/>
              <p:cNvSpPr>
                <a:spLocks noChangeShapeType="1"/>
              </p:cNvSpPr>
              <p:nvPr/>
            </p:nvSpPr>
            <p:spPr bwMode="auto">
              <a:xfrm>
                <a:off x="3792" y="2526"/>
                <a:ext cx="0" cy="20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583" name="Line 29"/>
              <p:cNvSpPr>
                <a:spLocks noChangeShapeType="1"/>
              </p:cNvSpPr>
              <p:nvPr/>
            </p:nvSpPr>
            <p:spPr bwMode="auto">
              <a:xfrm flipH="1">
                <a:off x="1848" y="2790"/>
                <a:ext cx="1518" cy="25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6569" name="Group 30"/>
          <p:cNvGrpSpPr>
            <a:grpSpLocks/>
          </p:cNvGrpSpPr>
          <p:nvPr/>
        </p:nvGrpSpPr>
        <p:grpSpPr bwMode="auto">
          <a:xfrm>
            <a:off x="1123950" y="4105275"/>
            <a:ext cx="4097338" cy="1487488"/>
            <a:chOff x="821" y="2586"/>
            <a:chExt cx="2581" cy="937"/>
          </a:xfrm>
        </p:grpSpPr>
        <p:sp>
          <p:nvSpPr>
            <p:cNvPr id="66574" name="Text Box 31"/>
            <p:cNvSpPr txBox="1">
              <a:spLocks noChangeArrowheads="1"/>
            </p:cNvSpPr>
            <p:nvPr/>
          </p:nvSpPr>
          <p:spPr bwMode="auto">
            <a:xfrm>
              <a:off x="821" y="2789"/>
              <a:ext cx="998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400">
                  <a:solidFill>
                    <a:srgbClr val="000000"/>
                  </a:solidFill>
                  <a:latin typeface="Arial" charset="0"/>
                </a:rPr>
                <a:t>read request from</a:t>
              </a:r>
            </a:p>
            <a:p>
              <a:pPr algn="l"/>
              <a:r>
                <a:rPr lang="en-US" altLang="x-none" sz="1400">
                  <a:solidFill>
                    <a:srgbClr val="FF0000"/>
                  </a:solidFill>
                  <a:latin typeface="Arial" charset="0"/>
                </a:rPr>
                <a:t>connectionSocket</a:t>
              </a:r>
              <a:endParaRPr lang="en-US" altLang="x-none">
                <a:solidFill>
                  <a:srgbClr val="000000"/>
                </a:solidFill>
              </a:endParaRPr>
            </a:p>
          </p:txBody>
        </p:sp>
        <p:sp>
          <p:nvSpPr>
            <p:cNvPr id="66575" name="Text Box 32"/>
            <p:cNvSpPr txBox="1">
              <a:spLocks noChangeArrowheads="1"/>
            </p:cNvSpPr>
            <p:nvPr/>
          </p:nvSpPr>
          <p:spPr bwMode="auto">
            <a:xfrm>
              <a:off x="851" y="3197"/>
              <a:ext cx="998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400">
                  <a:solidFill>
                    <a:srgbClr val="000000"/>
                  </a:solidFill>
                  <a:latin typeface="Arial" charset="0"/>
                </a:rPr>
                <a:t>write reply to</a:t>
              </a:r>
            </a:p>
            <a:p>
              <a:pPr algn="l"/>
              <a:r>
                <a:rPr lang="en-US" altLang="x-none" sz="1400">
                  <a:solidFill>
                    <a:srgbClr val="FF0000"/>
                  </a:solidFill>
                  <a:latin typeface="Arial" charset="0"/>
                </a:rPr>
                <a:t>connectionSocket</a:t>
              </a:r>
              <a:endParaRPr lang="en-US" altLang="x-none">
                <a:solidFill>
                  <a:srgbClr val="000000"/>
                </a:solidFill>
              </a:endParaRPr>
            </a:p>
          </p:txBody>
        </p:sp>
        <p:sp>
          <p:nvSpPr>
            <p:cNvPr id="66576" name="Line 33"/>
            <p:cNvSpPr>
              <a:spLocks noChangeShapeType="1"/>
            </p:cNvSpPr>
            <p:nvPr/>
          </p:nvSpPr>
          <p:spPr bwMode="auto">
            <a:xfrm>
              <a:off x="1278" y="2586"/>
              <a:ext cx="0" cy="24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577" name="Line 34"/>
            <p:cNvSpPr>
              <a:spLocks noChangeShapeType="1"/>
            </p:cNvSpPr>
            <p:nvPr/>
          </p:nvSpPr>
          <p:spPr bwMode="auto">
            <a:xfrm flipH="1">
              <a:off x="1284" y="3090"/>
              <a:ext cx="6" cy="15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578" name="Line 35"/>
            <p:cNvSpPr>
              <a:spLocks noChangeShapeType="1"/>
            </p:cNvSpPr>
            <p:nvPr/>
          </p:nvSpPr>
          <p:spPr bwMode="auto">
            <a:xfrm>
              <a:off x="1866" y="3306"/>
              <a:ext cx="1536" cy="1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66570" name="Group 36"/>
          <p:cNvGrpSpPr>
            <a:grpSpLocks/>
          </p:cNvGrpSpPr>
          <p:nvPr/>
        </p:nvGrpSpPr>
        <p:grpSpPr bwMode="auto">
          <a:xfrm>
            <a:off x="2744788" y="3041650"/>
            <a:ext cx="2200275" cy="641350"/>
            <a:chOff x="1842" y="1916"/>
            <a:chExt cx="1386" cy="404"/>
          </a:xfrm>
        </p:grpSpPr>
        <p:sp>
          <p:nvSpPr>
            <p:cNvPr id="66572" name="Line 37"/>
            <p:cNvSpPr>
              <a:spLocks noChangeShapeType="1"/>
            </p:cNvSpPr>
            <p:nvPr/>
          </p:nvSpPr>
          <p:spPr bwMode="auto">
            <a:xfrm>
              <a:off x="1842" y="2130"/>
              <a:ext cx="138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6573" name="Text Box 38"/>
            <p:cNvSpPr txBox="1">
              <a:spLocks noChangeArrowheads="1"/>
            </p:cNvSpPr>
            <p:nvPr/>
          </p:nvSpPr>
          <p:spPr bwMode="auto">
            <a:xfrm>
              <a:off x="1887" y="1916"/>
              <a:ext cx="12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Comic Sans MS" charset="0"/>
                </a:rPr>
                <a:t>TCP </a:t>
              </a:r>
            </a:p>
            <a:p>
              <a:r>
                <a:rPr lang="en-US" altLang="x-none">
                  <a:solidFill>
                    <a:srgbClr val="FF0000"/>
                  </a:solidFill>
                  <a:latin typeface="Comic Sans MS" charset="0"/>
                </a:rPr>
                <a:t>connection setup</a:t>
              </a:r>
              <a:endParaRPr lang="en-US" altLang="x-none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66571" name="Object 3"/>
          <p:cNvGraphicFramePr>
            <a:graphicFrameLocks noChangeAspect="1"/>
          </p:cNvGraphicFramePr>
          <p:nvPr/>
        </p:nvGraphicFramePr>
        <p:xfrm>
          <a:off x="6262688" y="1420813"/>
          <a:ext cx="2881312" cy="194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2" name="Photo Editor Photo" r:id="rId4" imgW="11155332" imgH="7535327" progId="MSPhotoEd.3">
                  <p:embed/>
                </p:oleObj>
              </mc:Choice>
              <mc:Fallback>
                <p:oleObj name="Photo Editor Photo" r:id="rId4" imgW="11155332" imgH="7535327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2688" y="1420813"/>
                        <a:ext cx="2881312" cy="194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0C7DF017-5D0A-474D-94D1-5A11F3A879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3368D5F-1B61-EF4D-91B8-9DD2736C5AC4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69</a:t>
            </a:fld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High-level Picture</a:t>
            </a:r>
          </a:p>
        </p:txBody>
      </p:sp>
      <p:sp>
        <p:nvSpPr>
          <p:cNvPr id="6553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0AD359E-6A15-BF43-880A-B8EDCA67FEF2}" type="slidenum">
              <a:rPr lang="en-US" altLang="x-none" sz="12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x-none" sz="1200">
              <a:latin typeface="Tahoma" charset="0"/>
            </a:endParaRPr>
          </a:p>
        </p:txBody>
      </p:sp>
      <p:sp>
        <p:nvSpPr>
          <p:cNvPr id="65539" name="Oval 16"/>
          <p:cNvSpPr>
            <a:spLocks noChangeArrowheads="1"/>
          </p:cNvSpPr>
          <p:nvPr/>
        </p:nvSpPr>
        <p:spPr bwMode="auto">
          <a:xfrm>
            <a:off x="1308100" y="1752600"/>
            <a:ext cx="1095375" cy="325438"/>
          </a:xfrm>
          <a:prstGeom prst="ellipse">
            <a:avLst/>
          </a:prstGeom>
          <a:solidFill>
            <a:srgbClr val="FFFF99"/>
          </a:solidFill>
          <a:ln w="31750">
            <a:solidFill>
              <a:srgbClr val="6666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1800">
                <a:solidFill>
                  <a:schemeClr val="accent2"/>
                </a:solidFill>
                <a:latin typeface="Times New Roman" charset="0"/>
              </a:rPr>
              <a:t>Prog 1</a:t>
            </a:r>
          </a:p>
        </p:txBody>
      </p:sp>
      <p:sp>
        <p:nvSpPr>
          <p:cNvPr id="65540" name="Oval 17"/>
          <p:cNvSpPr>
            <a:spLocks noChangeArrowheads="1"/>
          </p:cNvSpPr>
          <p:nvPr/>
        </p:nvSpPr>
        <p:spPr bwMode="auto">
          <a:xfrm>
            <a:off x="228600" y="2667000"/>
            <a:ext cx="1460500" cy="381000"/>
          </a:xfrm>
          <a:prstGeom prst="ellipse">
            <a:avLst/>
          </a:prstGeom>
          <a:solidFill>
            <a:srgbClr val="FFFF99"/>
          </a:solidFill>
          <a:ln w="31750">
            <a:solidFill>
              <a:srgbClr val="6666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1800">
                <a:solidFill>
                  <a:schemeClr val="accent2"/>
                </a:solidFill>
                <a:latin typeface="Times New Roman" charset="0"/>
              </a:rPr>
              <a:t>Prog 1; Arch 1</a:t>
            </a:r>
          </a:p>
        </p:txBody>
      </p:sp>
      <p:sp>
        <p:nvSpPr>
          <p:cNvPr id="65541" name="Oval 18"/>
          <p:cNvSpPr>
            <a:spLocks noChangeArrowheads="1"/>
          </p:cNvSpPr>
          <p:nvPr/>
        </p:nvSpPr>
        <p:spPr bwMode="auto">
          <a:xfrm>
            <a:off x="2146300" y="2667000"/>
            <a:ext cx="1447800" cy="381000"/>
          </a:xfrm>
          <a:prstGeom prst="ellipse">
            <a:avLst/>
          </a:prstGeom>
          <a:solidFill>
            <a:srgbClr val="FFFF99"/>
          </a:solidFill>
          <a:ln w="31750">
            <a:solidFill>
              <a:srgbClr val="6666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1800">
                <a:solidFill>
                  <a:schemeClr val="accent2"/>
                </a:solidFill>
                <a:latin typeface="Times New Roman" charset="0"/>
              </a:rPr>
              <a:t>Prog 1; Arch n</a:t>
            </a:r>
          </a:p>
        </p:txBody>
      </p:sp>
      <p:sp>
        <p:nvSpPr>
          <p:cNvPr id="65542" name="Line 19"/>
          <p:cNvSpPr>
            <a:spLocks noChangeShapeType="1"/>
          </p:cNvSpPr>
          <p:nvPr/>
        </p:nvSpPr>
        <p:spPr bwMode="auto">
          <a:xfrm>
            <a:off x="1752600" y="2895600"/>
            <a:ext cx="238125" cy="3175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3" name="Line 20"/>
          <p:cNvSpPr>
            <a:spLocks noChangeShapeType="1"/>
          </p:cNvSpPr>
          <p:nvPr/>
        </p:nvSpPr>
        <p:spPr bwMode="auto">
          <a:xfrm flipH="1">
            <a:off x="838200" y="2133600"/>
            <a:ext cx="714375" cy="436563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4" name="Line 21"/>
          <p:cNvSpPr>
            <a:spLocks noChangeShapeType="1"/>
          </p:cNvSpPr>
          <p:nvPr/>
        </p:nvSpPr>
        <p:spPr bwMode="auto">
          <a:xfrm>
            <a:off x="2209800" y="2133600"/>
            <a:ext cx="571500" cy="436563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5" name="Oval 22"/>
          <p:cNvSpPr>
            <a:spLocks noChangeArrowheads="1"/>
          </p:cNvSpPr>
          <p:nvPr/>
        </p:nvSpPr>
        <p:spPr bwMode="auto">
          <a:xfrm>
            <a:off x="4800600" y="1752600"/>
            <a:ext cx="1095375" cy="325438"/>
          </a:xfrm>
          <a:prstGeom prst="ellipse">
            <a:avLst/>
          </a:prstGeom>
          <a:solidFill>
            <a:srgbClr val="FFFF99"/>
          </a:solidFill>
          <a:ln w="31750">
            <a:solidFill>
              <a:srgbClr val="6666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1800">
                <a:solidFill>
                  <a:schemeClr val="accent2"/>
                </a:solidFill>
                <a:latin typeface="Times New Roman" charset="0"/>
              </a:rPr>
              <a:t>Prog 2</a:t>
            </a:r>
          </a:p>
        </p:txBody>
      </p:sp>
      <p:sp>
        <p:nvSpPr>
          <p:cNvPr id="65546" name="Oval 23"/>
          <p:cNvSpPr>
            <a:spLocks noChangeArrowheads="1"/>
          </p:cNvSpPr>
          <p:nvPr/>
        </p:nvSpPr>
        <p:spPr bwMode="auto">
          <a:xfrm>
            <a:off x="3721100" y="2667000"/>
            <a:ext cx="1460500" cy="381000"/>
          </a:xfrm>
          <a:prstGeom prst="ellipse">
            <a:avLst/>
          </a:prstGeom>
          <a:solidFill>
            <a:srgbClr val="FFFF99"/>
          </a:solidFill>
          <a:ln w="31750">
            <a:solidFill>
              <a:srgbClr val="6666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1800">
                <a:solidFill>
                  <a:schemeClr val="accent2"/>
                </a:solidFill>
                <a:latin typeface="Times New Roman" charset="0"/>
              </a:rPr>
              <a:t>Prog 2; Arch 1</a:t>
            </a:r>
          </a:p>
        </p:txBody>
      </p:sp>
      <p:sp>
        <p:nvSpPr>
          <p:cNvPr id="65547" name="Oval 24"/>
          <p:cNvSpPr>
            <a:spLocks noChangeArrowheads="1"/>
          </p:cNvSpPr>
          <p:nvPr/>
        </p:nvSpPr>
        <p:spPr bwMode="auto">
          <a:xfrm>
            <a:off x="5638800" y="2667000"/>
            <a:ext cx="1600200" cy="381000"/>
          </a:xfrm>
          <a:prstGeom prst="ellipse">
            <a:avLst/>
          </a:prstGeom>
          <a:solidFill>
            <a:srgbClr val="FFFF99"/>
          </a:solidFill>
          <a:ln w="31750">
            <a:solidFill>
              <a:srgbClr val="6666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1800">
                <a:solidFill>
                  <a:schemeClr val="accent2"/>
                </a:solidFill>
                <a:latin typeface="Times New Roman" charset="0"/>
              </a:rPr>
              <a:t>Prog 2; Arch n</a:t>
            </a:r>
            <a:r>
              <a:rPr lang="ja-JP" altLang="en-US" sz="1800">
                <a:solidFill>
                  <a:schemeClr val="accent2"/>
                </a:solidFill>
                <a:latin typeface="Times New Roman" charset="0"/>
              </a:rPr>
              <a:t>’</a:t>
            </a:r>
            <a:endParaRPr lang="en-US" altLang="x-none" sz="1800">
              <a:solidFill>
                <a:schemeClr val="accent2"/>
              </a:solidFill>
              <a:latin typeface="Times New Roman" charset="0"/>
            </a:endParaRPr>
          </a:p>
        </p:txBody>
      </p:sp>
      <p:sp>
        <p:nvSpPr>
          <p:cNvPr id="65548" name="Line 25"/>
          <p:cNvSpPr>
            <a:spLocks noChangeShapeType="1"/>
          </p:cNvSpPr>
          <p:nvPr/>
        </p:nvSpPr>
        <p:spPr bwMode="auto">
          <a:xfrm>
            <a:off x="5245100" y="2895600"/>
            <a:ext cx="238125" cy="3175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9" name="Line 26"/>
          <p:cNvSpPr>
            <a:spLocks noChangeShapeType="1"/>
          </p:cNvSpPr>
          <p:nvPr/>
        </p:nvSpPr>
        <p:spPr bwMode="auto">
          <a:xfrm flipH="1">
            <a:off x="4330700" y="2133600"/>
            <a:ext cx="714375" cy="436563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0" name="Line 27"/>
          <p:cNvSpPr>
            <a:spLocks noChangeShapeType="1"/>
          </p:cNvSpPr>
          <p:nvPr/>
        </p:nvSpPr>
        <p:spPr bwMode="auto">
          <a:xfrm>
            <a:off x="5702300" y="2133600"/>
            <a:ext cx="571500" cy="436563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1" name="Line 28"/>
          <p:cNvSpPr>
            <a:spLocks noChangeShapeType="1"/>
          </p:cNvSpPr>
          <p:nvPr/>
        </p:nvSpPr>
        <p:spPr bwMode="auto">
          <a:xfrm>
            <a:off x="7467600" y="2362200"/>
            <a:ext cx="8382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2" name="Text Box 47"/>
          <p:cNvSpPr txBox="1">
            <a:spLocks noChangeArrowheads="1"/>
          </p:cNvSpPr>
          <p:nvPr/>
        </p:nvSpPr>
        <p:spPr bwMode="auto">
          <a:xfrm>
            <a:off x="8153400" y="1447800"/>
            <a:ext cx="8096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1800">
                <a:latin typeface="Times New Roman" charset="0"/>
              </a:rPr>
              <a:t>C/C++</a:t>
            </a:r>
          </a:p>
        </p:txBody>
      </p:sp>
    </p:spTree>
    <p:extLst>
      <p:ext uri="{BB962C8B-B14F-4D97-AF65-F5344CB8AC3E}">
        <p14:creationId xmlns:p14="http://schemas.microsoft.com/office/powerpoint/2010/main" val="25835850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Server Flow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68610" name="Rectangle 20"/>
          <p:cNvSpPr>
            <a:spLocks noChangeArrowheads="1"/>
          </p:cNvSpPr>
          <p:nvPr/>
        </p:nvSpPr>
        <p:spPr bwMode="auto">
          <a:xfrm>
            <a:off x="965200" y="2257425"/>
            <a:ext cx="2768600" cy="3762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zh-CN" sz="1800">
                <a:solidFill>
                  <a:srgbClr val="000000"/>
                </a:solidFill>
                <a:latin typeface="Arial" charset="0"/>
                <a:ea typeface="宋体" charset="-122"/>
              </a:rPr>
              <a:t>connSocket = accept()</a:t>
            </a:r>
            <a:endParaRPr lang="en-US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1" name="Rectangle 22"/>
          <p:cNvSpPr>
            <a:spLocks noChangeArrowheads="1"/>
          </p:cNvSpPr>
          <p:nvPr/>
        </p:nvSpPr>
        <p:spPr bwMode="auto">
          <a:xfrm>
            <a:off x="942975" y="1466850"/>
            <a:ext cx="2767013" cy="30797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zh-CN" sz="1400">
                <a:solidFill>
                  <a:srgbClr val="000000"/>
                </a:solidFill>
                <a:latin typeface="Arial" charset="0"/>
                <a:ea typeface="宋体" charset="-122"/>
              </a:rPr>
              <a:t>Create ServerSocket(6789)</a:t>
            </a:r>
            <a:endParaRPr lang="en-US" altLang="x-none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2" name="Rectangle 23"/>
          <p:cNvSpPr>
            <a:spLocks noChangeArrowheads="1"/>
          </p:cNvSpPr>
          <p:nvPr/>
        </p:nvSpPr>
        <p:spPr bwMode="auto">
          <a:xfrm>
            <a:off x="973138" y="2986088"/>
            <a:ext cx="2768600" cy="65087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zh-CN" sz="1800">
                <a:solidFill>
                  <a:srgbClr val="000000"/>
                </a:solidFill>
                <a:latin typeface="Arial" charset="0"/>
                <a:ea typeface="宋体" charset="-122"/>
              </a:rPr>
              <a:t>read request from connSocket</a:t>
            </a:r>
            <a:endParaRPr lang="en-US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3" name="Rectangle 24"/>
          <p:cNvSpPr>
            <a:spLocks noChangeArrowheads="1"/>
          </p:cNvSpPr>
          <p:nvPr/>
        </p:nvSpPr>
        <p:spPr bwMode="auto">
          <a:xfrm>
            <a:off x="1011238" y="4625975"/>
            <a:ext cx="2768600" cy="3683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zh-CN" sz="1800">
                <a:solidFill>
                  <a:srgbClr val="000000"/>
                </a:solidFill>
                <a:latin typeface="Arial" charset="0"/>
                <a:ea typeface="宋体" charset="-122"/>
              </a:rPr>
              <a:t>Serve the request</a:t>
            </a:r>
            <a:endParaRPr lang="en-US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4" name="Rectangle 26"/>
          <p:cNvSpPr>
            <a:spLocks noChangeArrowheads="1"/>
          </p:cNvSpPr>
          <p:nvPr/>
        </p:nvSpPr>
        <p:spPr bwMode="auto">
          <a:xfrm>
            <a:off x="1082675" y="5902325"/>
            <a:ext cx="2768600" cy="3762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zh-CN" sz="1800">
                <a:solidFill>
                  <a:srgbClr val="000000"/>
                </a:solidFill>
                <a:latin typeface="Arial" charset="0"/>
                <a:ea typeface="宋体" charset="-122"/>
              </a:rPr>
              <a:t>close connSocket</a:t>
            </a:r>
            <a:endParaRPr lang="en-US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5" name="Line 27"/>
          <p:cNvSpPr>
            <a:spLocks noChangeShapeType="1"/>
          </p:cNvSpPr>
          <p:nvPr/>
        </p:nvSpPr>
        <p:spPr bwMode="auto">
          <a:xfrm>
            <a:off x="2322513" y="1846263"/>
            <a:ext cx="0" cy="3921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616" name="Line 28"/>
          <p:cNvSpPr>
            <a:spLocks noChangeShapeType="1"/>
          </p:cNvSpPr>
          <p:nvPr/>
        </p:nvSpPr>
        <p:spPr bwMode="auto">
          <a:xfrm>
            <a:off x="2317750" y="2627313"/>
            <a:ext cx="0" cy="3476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617" name="Line 29"/>
          <p:cNvSpPr>
            <a:spLocks noChangeShapeType="1"/>
          </p:cNvSpPr>
          <p:nvPr/>
        </p:nvSpPr>
        <p:spPr bwMode="auto">
          <a:xfrm>
            <a:off x="2281238" y="3651250"/>
            <a:ext cx="4762" cy="768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618" name="Line 31"/>
          <p:cNvSpPr>
            <a:spLocks noChangeShapeType="1"/>
          </p:cNvSpPr>
          <p:nvPr/>
        </p:nvSpPr>
        <p:spPr bwMode="auto">
          <a:xfrm flipH="1">
            <a:off x="2278063" y="5105400"/>
            <a:ext cx="7937" cy="790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619" name="Freeform 32"/>
          <p:cNvSpPr>
            <a:spLocks/>
          </p:cNvSpPr>
          <p:nvPr/>
        </p:nvSpPr>
        <p:spPr bwMode="auto">
          <a:xfrm>
            <a:off x="522288" y="2049463"/>
            <a:ext cx="1785937" cy="4441825"/>
          </a:xfrm>
          <a:custGeom>
            <a:avLst/>
            <a:gdLst>
              <a:gd name="T0" fmla="*/ 2147483647 w 1125"/>
              <a:gd name="T1" fmla="*/ 2147483647 h 2798"/>
              <a:gd name="T2" fmla="*/ 2147483647 w 1125"/>
              <a:gd name="T3" fmla="*/ 2147483647 h 2798"/>
              <a:gd name="T4" fmla="*/ 0 w 1125"/>
              <a:gd name="T5" fmla="*/ 2147483647 h 2798"/>
              <a:gd name="T6" fmla="*/ 0 w 1125"/>
              <a:gd name="T7" fmla="*/ 0 h 2798"/>
              <a:gd name="T8" fmla="*/ 2147483647 w 1125"/>
              <a:gd name="T9" fmla="*/ 0 h 27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25"/>
              <a:gd name="T16" fmla="*/ 0 h 2798"/>
              <a:gd name="T17" fmla="*/ 1125 w 1125"/>
              <a:gd name="T18" fmla="*/ 2798 h 27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25" h="2798">
                <a:moveTo>
                  <a:pt x="1079" y="2670"/>
                </a:moveTo>
                <a:lnTo>
                  <a:pt x="1079" y="2798"/>
                </a:lnTo>
                <a:lnTo>
                  <a:pt x="0" y="2798"/>
                </a:lnTo>
                <a:lnTo>
                  <a:pt x="0" y="0"/>
                </a:lnTo>
                <a:lnTo>
                  <a:pt x="1125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68620" name="Object 3"/>
          <p:cNvGraphicFramePr>
            <a:graphicFrameLocks noChangeAspect="1"/>
          </p:cNvGraphicFramePr>
          <p:nvPr/>
        </p:nvGraphicFramePr>
        <p:xfrm>
          <a:off x="4343400" y="304800"/>
          <a:ext cx="4397375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85" name="Photo Editor Photo" r:id="rId4" imgW="11155332" imgH="7535327" progId="MSPhotoEd.3">
                  <p:embed/>
                </p:oleObj>
              </mc:Choice>
              <mc:Fallback>
                <p:oleObj name="Photo Editor Photo" r:id="rId4" imgW="11155332" imgH="7535327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04800"/>
                        <a:ext cx="4397375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1" name="Rectangle 27"/>
          <p:cNvSpPr>
            <a:spLocks noChangeArrowheads="1"/>
          </p:cNvSpPr>
          <p:nvPr/>
        </p:nvSpPr>
        <p:spPr bwMode="auto">
          <a:xfrm>
            <a:off x="4953000" y="3581400"/>
            <a:ext cx="41179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>
              <a:buFontTx/>
              <a:buChar char="-"/>
            </a:pPr>
            <a:r>
              <a:rPr lang="en-US" altLang="zh-CN" sz="1800" b="1">
                <a:solidFill>
                  <a:srgbClr val="000000"/>
                </a:solidFill>
                <a:latin typeface="Arial" charset="0"/>
                <a:ea typeface="宋体" charset="-122"/>
              </a:rPr>
              <a:t>Welcome socket: the waiting room</a:t>
            </a:r>
          </a:p>
          <a:p>
            <a:pPr algn="l" eaLnBrk="1" hangingPunct="1">
              <a:buFontTx/>
              <a:buChar char="-"/>
            </a:pPr>
            <a:r>
              <a:rPr lang="en-US" altLang="x-none" sz="1800" b="1">
                <a:solidFill>
                  <a:srgbClr val="000000"/>
                </a:solidFill>
                <a:latin typeface="Arial" charset="0"/>
                <a:ea typeface="宋体" charset="-122"/>
              </a:rPr>
              <a:t>connSocket: the operation room</a:t>
            </a:r>
            <a:endParaRPr lang="en-US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91A3D01-BFE5-B44B-88DF-33266C639D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3368D5F-1B61-EF4D-91B8-9DD2736C5AC4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70</a:t>
            </a:fld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28B1C5E-CB3C-EB4E-A619-951B75227282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71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ourier New" charset="0"/>
                <a:ea typeface="宋体" charset="-122"/>
              </a:rPr>
              <a:t>ServerSocket</a:t>
            </a:r>
            <a:endParaRPr lang="en-US" altLang="x-none">
              <a:latin typeface="Courier New" charset="0"/>
              <a:ea typeface="ＭＳ Ｐゴシック" charset="-128"/>
            </a:endParaRP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97000"/>
            <a:ext cx="8356600" cy="5000625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 err="1">
                <a:ea typeface="宋体" charset="-122"/>
              </a:rPr>
              <a:t>ServerSocket</a:t>
            </a:r>
            <a:r>
              <a:rPr lang="en-US" altLang="zh-CN" sz="1600" dirty="0">
                <a:ea typeface="宋体" charset="-122"/>
              </a:rPr>
              <a:t>()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creates an unbound server socket.</a:t>
            </a: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 err="1">
                <a:ea typeface="宋体" charset="-122"/>
              </a:rPr>
              <a:t>ServerSocket</a:t>
            </a:r>
            <a:r>
              <a:rPr lang="en-US" altLang="zh-CN" sz="1600" dirty="0">
                <a:ea typeface="宋体" charset="-122"/>
              </a:rPr>
              <a:t>(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port)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creates a server socket, bound to the specified port.</a:t>
            </a: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 err="1">
                <a:ea typeface="宋体" charset="-122"/>
              </a:rPr>
              <a:t>ServerSocket</a:t>
            </a:r>
            <a:r>
              <a:rPr lang="en-US" altLang="zh-CN" sz="1600" dirty="0">
                <a:ea typeface="宋体" charset="-122"/>
              </a:rPr>
              <a:t>(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port, 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backlog)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creates a server socket and binds it to the specified local port number, with the specified backlog.</a:t>
            </a: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 err="1">
                <a:ea typeface="宋体" charset="-122"/>
              </a:rPr>
              <a:t>ServerSocket</a:t>
            </a:r>
            <a:r>
              <a:rPr lang="en-US" altLang="zh-CN" sz="1600" dirty="0">
                <a:ea typeface="宋体" charset="-122"/>
              </a:rPr>
              <a:t>(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port, 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backlog, </a:t>
            </a:r>
            <a:r>
              <a:rPr lang="en-US" altLang="zh-CN" sz="1600" dirty="0" err="1">
                <a:ea typeface="宋体" charset="-122"/>
              </a:rPr>
              <a:t>InetAddress</a:t>
            </a:r>
            <a:r>
              <a:rPr lang="en-US" altLang="zh-CN" sz="1600" dirty="0">
                <a:ea typeface="宋体" charset="-122"/>
              </a:rPr>
              <a:t> </a:t>
            </a:r>
            <a:r>
              <a:rPr lang="en-US" altLang="zh-CN" sz="1600" dirty="0" err="1">
                <a:ea typeface="宋体" charset="-122"/>
              </a:rPr>
              <a:t>bindAddr</a:t>
            </a:r>
            <a:r>
              <a:rPr lang="en-US" altLang="zh-CN" sz="1600" dirty="0">
                <a:ea typeface="宋体" charset="-122"/>
              </a:rPr>
              <a:t>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creates a server with the specified port, listen backlog, and local IP address to bind to.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6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>
                <a:ea typeface="宋体" charset="-122"/>
              </a:rPr>
              <a:t>bind</a:t>
            </a:r>
            <a:r>
              <a:rPr lang="en-US" altLang="zh-CN" sz="1600" dirty="0">
                <a:ea typeface="宋体" charset="-122"/>
              </a:rPr>
              <a:t>(</a:t>
            </a:r>
            <a:r>
              <a:rPr lang="en-US" altLang="zh-CN" sz="1600" dirty="0" err="1">
                <a:ea typeface="宋体" charset="-122"/>
              </a:rPr>
              <a:t>SocketAddress</a:t>
            </a:r>
            <a:r>
              <a:rPr lang="en-US" altLang="zh-CN" sz="1600" dirty="0">
                <a:ea typeface="宋体" charset="-122"/>
              </a:rPr>
              <a:t> endpoint)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binds the </a:t>
            </a:r>
            <a:r>
              <a:rPr lang="en-US" altLang="zh-CN" sz="1400" dirty="0" err="1">
                <a:ea typeface="宋体" charset="-122"/>
              </a:rPr>
              <a:t>ServerSocket</a:t>
            </a:r>
            <a:r>
              <a:rPr lang="en-US" altLang="zh-CN" sz="1400" dirty="0">
                <a:ea typeface="宋体" charset="-122"/>
              </a:rPr>
              <a:t> to a specific address (IP address and port number). </a:t>
            </a: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>
                <a:ea typeface="宋体" charset="-122"/>
              </a:rPr>
              <a:t>bind</a:t>
            </a:r>
            <a:r>
              <a:rPr lang="en-US" altLang="zh-CN" sz="1600" dirty="0">
                <a:ea typeface="宋体" charset="-122"/>
              </a:rPr>
              <a:t>(</a:t>
            </a:r>
            <a:r>
              <a:rPr lang="en-US" altLang="zh-CN" sz="1600" dirty="0" err="1">
                <a:ea typeface="宋体" charset="-122"/>
              </a:rPr>
              <a:t>SocketAddress</a:t>
            </a:r>
            <a:r>
              <a:rPr lang="en-US" altLang="zh-CN" sz="1600" dirty="0">
                <a:ea typeface="宋体" charset="-122"/>
              </a:rPr>
              <a:t> endpoint, 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backlog)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binds the </a:t>
            </a:r>
            <a:r>
              <a:rPr lang="en-US" altLang="zh-CN" sz="1400" dirty="0" err="1">
                <a:ea typeface="宋体" charset="-122"/>
              </a:rPr>
              <a:t>ServerSocket</a:t>
            </a:r>
            <a:r>
              <a:rPr lang="en-US" altLang="zh-CN" sz="1400" dirty="0">
                <a:ea typeface="宋体" charset="-122"/>
              </a:rPr>
              <a:t> to a specific address (IP address and port number).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6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dirty="0">
                <a:ea typeface="宋体" charset="-122"/>
              </a:rPr>
              <a:t>Socket </a:t>
            </a:r>
            <a:r>
              <a:rPr lang="en-US" altLang="zh-CN" sz="1600" b="1" dirty="0">
                <a:ea typeface="宋体" charset="-122"/>
              </a:rPr>
              <a:t>accept</a:t>
            </a:r>
            <a:r>
              <a:rPr lang="en-US" altLang="zh-CN" sz="1600" dirty="0">
                <a:ea typeface="宋体" charset="-122"/>
              </a:rPr>
              <a:t>()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listens for a connection to be made to this socket and accepts it.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6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800" b="1" dirty="0">
                <a:ea typeface="ＭＳ Ｐゴシック" charset="-128"/>
              </a:rPr>
              <a:t>close</a:t>
            </a:r>
            <a:r>
              <a:rPr lang="en-US" altLang="x-none" sz="1800" dirty="0">
                <a:ea typeface="ＭＳ Ｐゴシック" charset="-128"/>
              </a:rPr>
              <a:t>() </a:t>
            </a:r>
            <a:endParaRPr lang="en-US" altLang="zh-CN" sz="18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ZapfDingbats" charset="0"/>
              <a:buNone/>
            </a:pPr>
            <a:r>
              <a:rPr lang="en-US" altLang="zh-CN" sz="1600" dirty="0">
                <a:ea typeface="宋体" charset="-122"/>
              </a:rPr>
              <a:t>c</a:t>
            </a:r>
            <a:r>
              <a:rPr lang="en-US" altLang="x-none" sz="1600" dirty="0">
                <a:ea typeface="ＭＳ Ｐゴシック" charset="-128"/>
              </a:rPr>
              <a:t>loses this socket.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C234C43-A668-CF4A-8821-761715920426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72</a:t>
            </a:fld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ourier New" charset="0"/>
                <a:ea typeface="宋体" charset="-122"/>
              </a:rPr>
              <a:t>(Client)Socket</a:t>
            </a:r>
            <a:endParaRPr lang="en-US" altLang="x-none">
              <a:latin typeface="Courier New" charset="0"/>
              <a:ea typeface="ＭＳ Ｐゴシック" charset="-128"/>
            </a:endParaRP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97000"/>
            <a:ext cx="8134350" cy="54610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Socket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InetAddress</a:t>
            </a:r>
            <a:r>
              <a:rPr lang="en-US" altLang="x-none" sz="1600" dirty="0">
                <a:ea typeface="ＭＳ Ｐゴシック" charset="-128"/>
              </a:rPr>
              <a:t> address,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 port)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reates a stream socket and connects it to the specified port number at the specified IP address. </a:t>
            </a: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Socket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InetAddress</a:t>
            </a:r>
            <a:r>
              <a:rPr lang="en-US" altLang="x-none" sz="1600" dirty="0">
                <a:ea typeface="ＭＳ Ｐゴシック" charset="-128"/>
              </a:rPr>
              <a:t> address,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 port, </a:t>
            </a:r>
            <a:r>
              <a:rPr lang="en-US" altLang="x-none" sz="1600" dirty="0" err="1">
                <a:ea typeface="ＭＳ Ｐゴシック" charset="-128"/>
              </a:rPr>
              <a:t>InetAddress</a:t>
            </a:r>
            <a:r>
              <a:rPr lang="en-US" altLang="x-none" sz="1600" dirty="0">
                <a:ea typeface="ＭＳ Ｐゴシック" charset="-128"/>
              </a:rPr>
              <a:t> </a:t>
            </a:r>
            <a:r>
              <a:rPr lang="en-US" altLang="x-none" sz="1600" dirty="0" err="1">
                <a:ea typeface="ＭＳ Ｐゴシック" charset="-128"/>
              </a:rPr>
              <a:t>localAddr</a:t>
            </a:r>
            <a:r>
              <a:rPr lang="en-US" altLang="x-none" sz="1600" dirty="0">
                <a:ea typeface="ＭＳ Ｐゴシック" charset="-128"/>
              </a:rPr>
              <a:t>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 </a:t>
            </a:r>
            <a:r>
              <a:rPr lang="en-US" altLang="x-none" sz="1600" dirty="0" err="1">
                <a:ea typeface="ＭＳ Ｐゴシック" charset="-128"/>
              </a:rPr>
              <a:t>localPort</a:t>
            </a:r>
            <a:r>
              <a:rPr lang="en-US" altLang="x-none" sz="1600" dirty="0">
                <a:ea typeface="ＭＳ Ｐゴシック" charset="-128"/>
              </a:rPr>
              <a:t>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reates a socket and connects it to the specified remote address on the specified remote port. </a:t>
            </a: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Socket</a:t>
            </a:r>
            <a:r>
              <a:rPr lang="en-US" altLang="x-none" sz="1600" dirty="0">
                <a:ea typeface="ＭＳ Ｐゴシック" charset="-128"/>
              </a:rPr>
              <a:t>(String host,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 port)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reates a stream socket and connects it to the specified port number on the named host. </a:t>
            </a:r>
            <a:endParaRPr lang="en-US" altLang="zh-CN" sz="14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bind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SocketAddress</a:t>
            </a:r>
            <a:r>
              <a:rPr lang="en-US" altLang="x-none" sz="1600" dirty="0">
                <a:ea typeface="ＭＳ Ｐゴシック" charset="-128"/>
              </a:rPr>
              <a:t> </a:t>
            </a:r>
            <a:r>
              <a:rPr lang="en-US" altLang="x-none" sz="1600" dirty="0" err="1">
                <a:ea typeface="ＭＳ Ｐゴシック" charset="-128"/>
              </a:rPr>
              <a:t>bindpoint</a:t>
            </a:r>
            <a:r>
              <a:rPr lang="en-US" altLang="x-none" sz="1600" dirty="0">
                <a:ea typeface="ＭＳ Ｐゴシック" charset="-128"/>
              </a:rPr>
              <a:t>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b</a:t>
            </a:r>
            <a:r>
              <a:rPr lang="en-US" altLang="x-none" sz="1400" dirty="0">
                <a:ea typeface="ＭＳ Ｐゴシック" charset="-128"/>
              </a:rPr>
              <a:t>inds the socket to a local address. </a:t>
            </a:r>
            <a:endParaRPr lang="en-US" altLang="zh-CN" sz="14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connect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SocketAddress</a:t>
            </a:r>
            <a:r>
              <a:rPr lang="en-US" altLang="x-none" sz="1600" dirty="0">
                <a:ea typeface="ＭＳ Ｐゴシック" charset="-128"/>
              </a:rPr>
              <a:t> endpoint)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onnects this socket to the</a:t>
            </a:r>
            <a:r>
              <a:rPr lang="en-US" altLang="zh-CN" sz="1400" dirty="0">
                <a:ea typeface="宋体" charset="-122"/>
              </a:rPr>
              <a:t> </a:t>
            </a:r>
            <a:r>
              <a:rPr lang="en-US" altLang="x-none" sz="1400" dirty="0">
                <a:ea typeface="ＭＳ Ｐゴシック" charset="-128"/>
              </a:rPr>
              <a:t>server. </a:t>
            </a: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connect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SocketAddress</a:t>
            </a:r>
            <a:r>
              <a:rPr lang="en-US" altLang="x-none" sz="1600" dirty="0">
                <a:ea typeface="ＭＳ Ｐゴシック" charset="-128"/>
              </a:rPr>
              <a:t> endpoint,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 timeout)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onnects this socket to the server with a specified timeout value.</a:t>
            </a:r>
            <a:endParaRPr lang="en-US" altLang="zh-CN" sz="14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dirty="0" err="1">
                <a:ea typeface="ＭＳ Ｐゴシック" charset="-128"/>
              </a:rPr>
              <a:t>InputStream</a:t>
            </a:r>
            <a:r>
              <a:rPr lang="en-US" altLang="x-none" sz="1600" dirty="0">
                <a:ea typeface="ＭＳ Ｐゴシック" charset="-128"/>
              </a:rPr>
              <a:t> </a:t>
            </a:r>
            <a:r>
              <a:rPr lang="en-US" altLang="x-none" sz="1600" b="1" dirty="0" err="1">
                <a:ea typeface="ＭＳ Ｐゴシック" charset="-128"/>
              </a:rPr>
              <a:t>getInputStream</a:t>
            </a:r>
            <a:r>
              <a:rPr lang="en-US" altLang="x-none" sz="1600" dirty="0">
                <a:ea typeface="ＭＳ Ｐゴシック" charset="-128"/>
              </a:rPr>
              <a:t>()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r</a:t>
            </a:r>
            <a:r>
              <a:rPr lang="en-US" altLang="x-none" sz="1400" dirty="0">
                <a:ea typeface="ＭＳ Ｐゴシック" charset="-128"/>
              </a:rPr>
              <a:t>eturns an input stream for this socket.</a:t>
            </a: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dirty="0" err="1">
                <a:ea typeface="ＭＳ Ｐゴシック" charset="-128"/>
              </a:rPr>
              <a:t>OutputStream</a:t>
            </a:r>
            <a:r>
              <a:rPr lang="en-US" altLang="x-none" sz="1600" dirty="0">
                <a:ea typeface="ＭＳ Ｐゴシック" charset="-128"/>
              </a:rPr>
              <a:t> </a:t>
            </a:r>
            <a:r>
              <a:rPr lang="en-US" altLang="x-none" sz="1600" b="1" dirty="0" err="1">
                <a:ea typeface="ＭＳ Ｐゴシック" charset="-128"/>
              </a:rPr>
              <a:t>getOutputStream</a:t>
            </a:r>
            <a:r>
              <a:rPr lang="en-US" altLang="x-none" sz="1600" dirty="0">
                <a:ea typeface="ＭＳ Ｐゴシック" charset="-128"/>
              </a:rPr>
              <a:t>()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r</a:t>
            </a:r>
            <a:r>
              <a:rPr lang="en-US" altLang="x-none" sz="1400" dirty="0">
                <a:ea typeface="ＭＳ Ｐゴシック" charset="-128"/>
              </a:rPr>
              <a:t>eturns an output stream for this socket.</a:t>
            </a:r>
            <a:endParaRPr lang="en-US" altLang="zh-CN" sz="14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close</a:t>
            </a:r>
            <a:r>
              <a:rPr lang="en-US" altLang="x-none" sz="1600" dirty="0">
                <a:ea typeface="ＭＳ Ｐゴシック" charset="-128"/>
              </a:rPr>
              <a:t>()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ZapfDingbats" charset="0"/>
              <a:buNone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loses this socket.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561EFF8-6F56-344E-84BF-E539C20AEDF9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73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Simple TCP Example</a:t>
            </a:r>
            <a:endParaRPr lang="en-US" altLang="x-none">
              <a:ea typeface="ＭＳ Ｐゴシック" charset="-128"/>
            </a:endParaRPr>
          </a:p>
        </p:txBody>
      </p:sp>
      <p:graphicFrame>
        <p:nvGraphicFramePr>
          <p:cNvPr id="74755" name="Object 2"/>
          <p:cNvGraphicFramePr>
            <a:graphicFrameLocks noGrp="1" noChangeAspect="1"/>
          </p:cNvGraphicFramePr>
          <p:nvPr>
            <p:ph type="body" sz="half" idx="1"/>
          </p:nvPr>
        </p:nvGraphicFramePr>
        <p:xfrm>
          <a:off x="3835400" y="1546225"/>
          <a:ext cx="5308600" cy="436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20" name="Photo Editor Photo" r:id="rId4" imgW="11304762" imgH="9307224" progId="MSPhotoEd.3">
                  <p:embed/>
                </p:oleObj>
              </mc:Choice>
              <mc:Fallback>
                <p:oleObj name="Photo Editor Photo" r:id="rId4" imgW="11304762" imgH="9307224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374" r="12230"/>
                      <a:stretch>
                        <a:fillRect/>
                      </a:stretch>
                    </p:blipFill>
                    <p:spPr bwMode="auto">
                      <a:xfrm>
                        <a:off x="3835400" y="1546225"/>
                        <a:ext cx="5308600" cy="436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6" name="Rectangle 3"/>
          <p:cNvSpPr txBox="1">
            <a:spLocks noChangeArrowheads="1"/>
          </p:cNvSpPr>
          <p:nvPr/>
        </p:nvSpPr>
        <p:spPr bwMode="auto">
          <a:xfrm>
            <a:off x="236538" y="1620838"/>
            <a:ext cx="4114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>
                <a:solidFill>
                  <a:srgbClr val="FF0000"/>
                </a:solidFill>
                <a:latin typeface="Comic Sans MS" charset="0"/>
              </a:rPr>
              <a:t>Example client-server app:</a:t>
            </a:r>
            <a:endParaRPr lang="en-US" altLang="x-none">
              <a:solidFill>
                <a:srgbClr val="000000"/>
              </a:solidFill>
              <a:latin typeface="Comic Sans MS" charset="0"/>
            </a:endParaRP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1) client reads line from standard input (</a:t>
            </a:r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inFromUser</a:t>
            </a: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 stream) , sends to server via socket (</a:t>
            </a:r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outToServer</a:t>
            </a: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 stream)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2) server reads line from socket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3) server converts line to uppercase, sends back to client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4) client reads, prints  modified line from socket (</a:t>
            </a:r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inFromServer</a:t>
            </a: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 stream)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Example: Java client (TCP)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76802" name="Rectangle 3"/>
          <p:cNvSpPr>
            <a:spLocks noChangeArrowheads="1"/>
          </p:cNvSpPr>
          <p:nvPr/>
        </p:nvSpPr>
        <p:spPr bwMode="auto">
          <a:xfrm>
            <a:off x="2185988" y="1347788"/>
            <a:ext cx="6888162" cy="532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import java.io.*;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import java.net.*;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class TCPClient {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public static void main(String argv[]) throws Exception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{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String sentence;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String modifiedSentence;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BufferedReader inFromUser =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new BufferedReader(new InputStreamReader(System.in));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sentence = inFromUser.readLine(); </a:t>
            </a:r>
            <a:br>
              <a:rPr lang="en-US" altLang="x-none" sz="1800">
                <a:solidFill>
                  <a:srgbClr val="000000"/>
                </a:solidFill>
                <a:latin typeface="Arial" charset="0"/>
              </a:rPr>
            </a:br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Socket clientSocket = new Socket(</a:t>
            </a:r>
            <a:r>
              <a:rPr lang="ja-JP" altLang="en-US" sz="18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ja-JP" sz="1800">
                <a:solidFill>
                  <a:srgbClr val="000000"/>
                </a:solidFill>
                <a:latin typeface="Arial" charset="0"/>
              </a:rPr>
              <a:t>server.name", 6789);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DataOutputStream outToServer =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new DataOutputStream(clientSocket.getOutputStream());</a:t>
            </a:r>
            <a:r>
              <a:rPr lang="en-US" altLang="x-none" sz="1800">
                <a:solidFill>
                  <a:srgbClr val="000000"/>
                </a:solidFill>
              </a:rPr>
              <a:t> </a:t>
            </a:r>
          </a:p>
          <a:p>
            <a:pPr algn="l"/>
            <a:endParaRPr lang="en-US" altLang="x-none" sz="1800">
              <a:solidFill>
                <a:srgbClr val="000000"/>
              </a:solidFill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</a:rPr>
              <a:t>        </a:t>
            </a:r>
          </a:p>
        </p:txBody>
      </p:sp>
      <p:sp>
        <p:nvSpPr>
          <p:cNvPr id="76803" name="Text Box 4"/>
          <p:cNvSpPr txBox="1">
            <a:spLocks noChangeArrowheads="1"/>
          </p:cNvSpPr>
          <p:nvPr/>
        </p:nvSpPr>
        <p:spPr bwMode="auto">
          <a:xfrm>
            <a:off x="700088" y="3810000"/>
            <a:ext cx="15335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Create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input stream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6804" name="Text Box 5"/>
          <p:cNvSpPr txBox="1">
            <a:spLocks noChangeArrowheads="1"/>
          </p:cNvSpPr>
          <p:nvPr/>
        </p:nvSpPr>
        <p:spPr bwMode="auto">
          <a:xfrm>
            <a:off x="166688" y="4633913"/>
            <a:ext cx="206851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Create 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client socket, 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connect to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6805" name="Text Box 6"/>
          <p:cNvSpPr txBox="1">
            <a:spLocks noChangeArrowheads="1"/>
          </p:cNvSpPr>
          <p:nvPr/>
        </p:nvSpPr>
        <p:spPr bwMode="auto">
          <a:xfrm>
            <a:off x="0" y="5549900"/>
            <a:ext cx="22161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Create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output stream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attached to socket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6806" name="Freeform 7"/>
          <p:cNvSpPr>
            <a:spLocks/>
          </p:cNvSpPr>
          <p:nvPr/>
        </p:nvSpPr>
        <p:spPr bwMode="auto">
          <a:xfrm>
            <a:off x="2081213" y="3890963"/>
            <a:ext cx="123825" cy="542925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6807" name="Line 8"/>
          <p:cNvSpPr>
            <a:spLocks noChangeShapeType="1"/>
          </p:cNvSpPr>
          <p:nvPr/>
        </p:nvSpPr>
        <p:spPr bwMode="auto">
          <a:xfrm flipV="1">
            <a:off x="2214563" y="4152900"/>
            <a:ext cx="361950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6808" name="Freeform 9"/>
          <p:cNvSpPr>
            <a:spLocks/>
          </p:cNvSpPr>
          <p:nvPr/>
        </p:nvSpPr>
        <p:spPr bwMode="auto">
          <a:xfrm>
            <a:off x="2081213" y="4733925"/>
            <a:ext cx="123825" cy="766763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6809" name="Line 10"/>
          <p:cNvSpPr>
            <a:spLocks noChangeShapeType="1"/>
          </p:cNvSpPr>
          <p:nvPr/>
        </p:nvSpPr>
        <p:spPr bwMode="auto">
          <a:xfrm>
            <a:off x="2209800" y="5116513"/>
            <a:ext cx="423863" cy="317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6810" name="Freeform 11"/>
          <p:cNvSpPr>
            <a:spLocks/>
          </p:cNvSpPr>
          <p:nvPr/>
        </p:nvSpPr>
        <p:spPr bwMode="auto">
          <a:xfrm>
            <a:off x="2109788" y="5648325"/>
            <a:ext cx="123825" cy="804863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6811" name="Line 12"/>
          <p:cNvSpPr>
            <a:spLocks noChangeShapeType="1"/>
          </p:cNvSpPr>
          <p:nvPr/>
        </p:nvSpPr>
        <p:spPr bwMode="auto">
          <a:xfrm flipV="1">
            <a:off x="2238375" y="5748338"/>
            <a:ext cx="361950" cy="1428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B163F5C-5E22-4342-861B-4036F8A2F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C234C43-A668-CF4A-8821-761715920426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74</a:t>
            </a:fld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OutputStream</a:t>
            </a:r>
          </a:p>
        </p:txBody>
      </p:sp>
      <p:sp>
        <p:nvSpPr>
          <p:cNvPr id="78850" name="Content Placeholder 3"/>
          <p:cNvSpPr>
            <a:spLocks noGrp="1"/>
          </p:cNvSpPr>
          <p:nvPr>
            <p:ph idx="1"/>
          </p:nvPr>
        </p:nvSpPr>
        <p:spPr>
          <a:xfrm>
            <a:off x="533400" y="1479550"/>
            <a:ext cx="7772400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public abstract class </a:t>
            </a:r>
            <a:r>
              <a:rPr lang="en-US" altLang="x-none" sz="2000" dirty="0" err="1">
                <a:ea typeface="ＭＳ Ｐゴシック" charset="-128"/>
              </a:rPr>
              <a:t>OutputStream</a:t>
            </a:r>
            <a:endParaRPr lang="en-US" altLang="x-none" sz="20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abstract void write(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b)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void write(byte[] data)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void write(byte[] data,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offset,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length)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void flush( 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void close( 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endParaRPr lang="en-US" altLang="x-none" sz="1600" dirty="0">
              <a:ea typeface="ＭＳ Ｐゴシック" charset="-128"/>
            </a:endParaRPr>
          </a:p>
        </p:txBody>
      </p:sp>
      <p:sp>
        <p:nvSpPr>
          <p:cNvPr id="78851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7D381A6-E9AD-5044-A2FC-46D2991760A1}" type="slidenum">
              <a:rPr lang="en-US" altLang="x-none" sz="1400">
                <a:solidFill>
                  <a:srgbClr val="000000"/>
                </a:solidFill>
              </a:rPr>
              <a:pPr/>
              <a:t>75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InputStream</a:t>
            </a:r>
          </a:p>
        </p:txBody>
      </p:sp>
      <p:sp>
        <p:nvSpPr>
          <p:cNvPr id="808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public abstract class </a:t>
            </a:r>
            <a:r>
              <a:rPr lang="en-US" altLang="x-none" sz="2000" dirty="0" err="1">
                <a:ea typeface="ＭＳ Ｐゴシック" charset="-128"/>
              </a:rPr>
              <a:t>InputStream</a:t>
            </a:r>
            <a:br>
              <a:rPr lang="en-US" altLang="x-none" sz="2000" dirty="0">
                <a:ea typeface="ＭＳ Ｐゴシック" charset="-128"/>
              </a:rPr>
            </a:br>
            <a:endParaRPr lang="en-US" altLang="x-none" sz="20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abstract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read( 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read(byte[] input)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read(byte[] input,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offset,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length)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long skip(long n)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available( 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void close( 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endParaRPr lang="en-US" altLang="x-none" sz="1600" dirty="0">
              <a:ea typeface="ＭＳ Ｐゴシック" charset="-128"/>
            </a:endParaRPr>
          </a:p>
        </p:txBody>
      </p:sp>
      <p:sp>
        <p:nvSpPr>
          <p:cNvPr id="808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76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Example: Java client (TCP), cont.</a:t>
            </a:r>
          </a:p>
        </p:txBody>
      </p:sp>
      <p:sp>
        <p:nvSpPr>
          <p:cNvPr id="82946" name="Rectangle 3"/>
          <p:cNvSpPr>
            <a:spLocks noChangeArrowheads="1"/>
          </p:cNvSpPr>
          <p:nvPr/>
        </p:nvSpPr>
        <p:spPr bwMode="auto">
          <a:xfrm>
            <a:off x="2692400" y="1866900"/>
            <a:ext cx="64516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outToServer.writeBytes(sentence + '\n'); </a:t>
            </a:r>
            <a:br>
              <a:rPr lang="en-US" altLang="x-none" sz="1800">
                <a:solidFill>
                  <a:srgbClr val="000000"/>
                </a:solidFill>
                <a:latin typeface="Arial" charset="0"/>
              </a:rPr>
            </a:br>
            <a:endParaRPr lang="en-US" altLang="x-none" sz="1800">
              <a:solidFill>
                <a:srgbClr val="000000"/>
              </a:solidFill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</a:rPr>
              <a:t>        </a:t>
            </a: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BufferedReader inFromServer =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new BufferedReader(new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InputStreamReader(clientSocket.getInputStream()));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modifiedSentence = inFromServer.readLine();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System.out.println</a:t>
            </a:r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("FROM SERVER: " + modifiedSentence</a:t>
            </a: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clientSocket.close();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      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}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}</a:t>
            </a:r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82947" name="Text Box 6"/>
          <p:cNvSpPr txBox="1">
            <a:spLocks noChangeArrowheads="1"/>
          </p:cNvSpPr>
          <p:nvPr/>
        </p:nvSpPr>
        <p:spPr bwMode="auto">
          <a:xfrm>
            <a:off x="1052513" y="3817938"/>
            <a:ext cx="14684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Read line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from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82948" name="Group 12"/>
          <p:cNvGrpSpPr>
            <a:grpSpLocks/>
          </p:cNvGrpSpPr>
          <p:nvPr/>
        </p:nvGrpSpPr>
        <p:grpSpPr bwMode="auto">
          <a:xfrm>
            <a:off x="206375" y="2617788"/>
            <a:ext cx="2809875" cy="915987"/>
            <a:chOff x="114300" y="1849438"/>
            <a:chExt cx="2809875" cy="915987"/>
          </a:xfrm>
        </p:grpSpPr>
        <p:sp>
          <p:nvSpPr>
            <p:cNvPr id="82955" name="Text Box 4"/>
            <p:cNvSpPr txBox="1">
              <a:spLocks noChangeArrowheads="1"/>
            </p:cNvSpPr>
            <p:nvPr/>
          </p:nvSpPr>
          <p:spPr bwMode="auto">
            <a:xfrm>
              <a:off x="114300" y="1849438"/>
              <a:ext cx="2392363" cy="915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Create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input stream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attached to socket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82956" name="Freeform 7"/>
            <p:cNvSpPr>
              <a:spLocks/>
            </p:cNvSpPr>
            <p:nvPr/>
          </p:nvSpPr>
          <p:spPr bwMode="auto">
            <a:xfrm>
              <a:off x="2466975" y="1919288"/>
              <a:ext cx="114300" cy="790575"/>
            </a:xfrm>
            <a:custGeom>
              <a:avLst/>
              <a:gdLst>
                <a:gd name="T0" fmla="*/ 0 w 78"/>
                <a:gd name="T1" fmla="*/ 0 h 342"/>
                <a:gd name="T2" fmla="*/ 2147483647 w 78"/>
                <a:gd name="T3" fmla="*/ 0 h 342"/>
                <a:gd name="T4" fmla="*/ 2147483647 w 78"/>
                <a:gd name="T5" fmla="*/ 2147483647 h 342"/>
                <a:gd name="T6" fmla="*/ 2147483647 w 78"/>
                <a:gd name="T7" fmla="*/ 2147483647 h 3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342"/>
                <a:gd name="T14" fmla="*/ 78 w 78"/>
                <a:gd name="T15" fmla="*/ 342 h 3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342">
                  <a:moveTo>
                    <a:pt x="0" y="0"/>
                  </a:moveTo>
                  <a:lnTo>
                    <a:pt x="78" y="0"/>
                  </a:lnTo>
                  <a:lnTo>
                    <a:pt x="78" y="342"/>
                  </a:lnTo>
                  <a:lnTo>
                    <a:pt x="6" y="342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957" name="Line 8"/>
            <p:cNvSpPr>
              <a:spLocks noChangeShapeType="1"/>
            </p:cNvSpPr>
            <p:nvPr/>
          </p:nvSpPr>
          <p:spPr bwMode="auto">
            <a:xfrm flipV="1">
              <a:off x="2581275" y="2324100"/>
              <a:ext cx="342900" cy="142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2949" name="Group 13"/>
          <p:cNvGrpSpPr>
            <a:grpSpLocks/>
          </p:cNvGrpSpPr>
          <p:nvPr/>
        </p:nvGrpSpPr>
        <p:grpSpPr bwMode="auto">
          <a:xfrm>
            <a:off x="1249363" y="1711325"/>
            <a:ext cx="1455737" cy="641350"/>
            <a:chOff x="1487488" y="3321050"/>
            <a:chExt cx="1455737" cy="641350"/>
          </a:xfrm>
        </p:grpSpPr>
        <p:sp>
          <p:nvSpPr>
            <p:cNvPr id="82952" name="Text Box 5"/>
            <p:cNvSpPr txBox="1">
              <a:spLocks noChangeArrowheads="1"/>
            </p:cNvSpPr>
            <p:nvPr/>
          </p:nvSpPr>
          <p:spPr bwMode="auto">
            <a:xfrm>
              <a:off x="1487488" y="3321050"/>
              <a:ext cx="1173162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Send line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to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82953" name="Freeform 9"/>
            <p:cNvSpPr>
              <a:spLocks/>
            </p:cNvSpPr>
            <p:nvPr/>
          </p:nvSpPr>
          <p:spPr bwMode="auto">
            <a:xfrm>
              <a:off x="2505075" y="3357563"/>
              <a:ext cx="123825" cy="585787"/>
            </a:xfrm>
            <a:custGeom>
              <a:avLst/>
              <a:gdLst>
                <a:gd name="T0" fmla="*/ 0 w 78"/>
                <a:gd name="T1" fmla="*/ 0 h 342"/>
                <a:gd name="T2" fmla="*/ 2147483647 w 78"/>
                <a:gd name="T3" fmla="*/ 0 h 342"/>
                <a:gd name="T4" fmla="*/ 2147483647 w 78"/>
                <a:gd name="T5" fmla="*/ 2147483647 h 342"/>
                <a:gd name="T6" fmla="*/ 2147483647 w 78"/>
                <a:gd name="T7" fmla="*/ 2147483647 h 3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342"/>
                <a:gd name="T14" fmla="*/ 78 w 78"/>
                <a:gd name="T15" fmla="*/ 342 h 3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342">
                  <a:moveTo>
                    <a:pt x="0" y="0"/>
                  </a:moveTo>
                  <a:lnTo>
                    <a:pt x="78" y="0"/>
                  </a:lnTo>
                  <a:lnTo>
                    <a:pt x="78" y="342"/>
                  </a:lnTo>
                  <a:lnTo>
                    <a:pt x="6" y="342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954" name="Line 10"/>
            <p:cNvSpPr>
              <a:spLocks noChangeShapeType="1"/>
            </p:cNvSpPr>
            <p:nvPr/>
          </p:nvSpPr>
          <p:spPr bwMode="auto">
            <a:xfrm flipV="1">
              <a:off x="2633663" y="3667125"/>
              <a:ext cx="309562" cy="15875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2950" name="Freeform 11"/>
          <p:cNvSpPr>
            <a:spLocks/>
          </p:cNvSpPr>
          <p:nvPr/>
        </p:nvSpPr>
        <p:spPr bwMode="auto">
          <a:xfrm>
            <a:off x="2395538" y="3894138"/>
            <a:ext cx="123825" cy="5095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2951" name="Line 12"/>
          <p:cNvSpPr>
            <a:spLocks noChangeShapeType="1"/>
          </p:cNvSpPr>
          <p:nvPr/>
        </p:nvSpPr>
        <p:spPr bwMode="auto">
          <a:xfrm flipV="1">
            <a:off x="2533650" y="4003675"/>
            <a:ext cx="2952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>
                <a:ea typeface="ＭＳ Ｐゴシック" charset="-128"/>
              </a:rPr>
              <a:t>Example: Java server (TCP)</a:t>
            </a:r>
          </a:p>
        </p:txBody>
      </p:sp>
      <p:sp>
        <p:nvSpPr>
          <p:cNvPr id="84994" name="Rectangle 3"/>
          <p:cNvSpPr>
            <a:spLocks noChangeArrowheads="1"/>
          </p:cNvSpPr>
          <p:nvPr/>
        </p:nvSpPr>
        <p:spPr bwMode="auto">
          <a:xfrm>
            <a:off x="2565400" y="1309688"/>
            <a:ext cx="6262688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import java.io.*;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import java.net.*;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class TCPServer {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public static void main(String argv[]) throws Exception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{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String clientSentence;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String capitalizedSentence;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ServerSocket welcomeSocket = new ServerSocket(6789);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while(true) {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Socket connectionSocket = welcomeSocket.accept();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BufferedReader inFromClient =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new BufferedReader(new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InputStreamReader(connectionSocket.getInputStream()));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84995" name="Text Box 4"/>
          <p:cNvSpPr txBox="1">
            <a:spLocks noChangeArrowheads="1"/>
          </p:cNvSpPr>
          <p:nvPr/>
        </p:nvSpPr>
        <p:spPr bwMode="auto">
          <a:xfrm>
            <a:off x="350838" y="3249613"/>
            <a:ext cx="202247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Create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welcoming socket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at port 6789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84996" name="Freeform 7"/>
          <p:cNvSpPr>
            <a:spLocks/>
          </p:cNvSpPr>
          <p:nvPr/>
        </p:nvSpPr>
        <p:spPr bwMode="auto">
          <a:xfrm>
            <a:off x="2247900" y="3309938"/>
            <a:ext cx="152400" cy="80010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4997" name="Line 8"/>
          <p:cNvSpPr>
            <a:spLocks noChangeShapeType="1"/>
          </p:cNvSpPr>
          <p:nvPr/>
        </p:nvSpPr>
        <p:spPr bwMode="auto">
          <a:xfrm>
            <a:off x="2419350" y="3843338"/>
            <a:ext cx="419100" cy="47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84998" name="Object 3"/>
          <p:cNvGraphicFramePr>
            <a:graphicFrameLocks noChangeAspect="1"/>
          </p:cNvGraphicFramePr>
          <p:nvPr/>
        </p:nvGraphicFramePr>
        <p:xfrm>
          <a:off x="5880100" y="234950"/>
          <a:ext cx="3208338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63" name="Photo Editor Photo" r:id="rId4" imgW="11155332" imgH="7535327" progId="MSPhotoEd.3">
                  <p:embed/>
                </p:oleObj>
              </mc:Choice>
              <mc:Fallback>
                <p:oleObj name="Photo Editor Photo" r:id="rId4" imgW="11155332" imgH="7535327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234950"/>
                        <a:ext cx="3208338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9" name="Rectangle 1"/>
          <p:cNvSpPr>
            <a:spLocks noChangeArrowheads="1"/>
          </p:cNvSpPr>
          <p:nvPr/>
        </p:nvSpPr>
        <p:spPr bwMode="auto">
          <a:xfrm>
            <a:off x="2633663" y="4243388"/>
            <a:ext cx="6272212" cy="2370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Demo</a:t>
            </a:r>
          </a:p>
        </p:txBody>
      </p:sp>
      <p:sp>
        <p:nvSpPr>
          <p:cNvPr id="87042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ZapfDingbats" charset="0"/>
              <a:buNone/>
            </a:pPr>
            <a:r>
              <a:rPr lang="en-US" altLang="x-none" dirty="0">
                <a:ea typeface="ＭＳ Ｐゴシック" charset="-128"/>
              </a:rPr>
              <a:t>% on MAC</a:t>
            </a:r>
          </a:p>
          <a:p>
            <a:pPr marL="0" indent="0">
              <a:buFont typeface="ZapfDingbats" charset="0"/>
              <a:buNone/>
            </a:pPr>
            <a:r>
              <a:rPr lang="en-US" altLang="x-none" dirty="0">
                <a:ea typeface="ＭＳ Ｐゴシック" charset="-128"/>
              </a:rPr>
              <a:t>start </a:t>
            </a:r>
            <a:r>
              <a:rPr lang="en-US" altLang="x-none" dirty="0" err="1">
                <a:ea typeface="ＭＳ Ｐゴシック" charset="-128"/>
              </a:rPr>
              <a:t>TCPServer</a:t>
            </a:r>
            <a:endParaRPr lang="en-US" altLang="x-none" dirty="0">
              <a:ea typeface="ＭＳ Ｐゴシック" charset="-128"/>
            </a:endParaRPr>
          </a:p>
          <a:p>
            <a:pPr marL="0" indent="0">
              <a:buFont typeface="ZapfDingbats" charset="0"/>
              <a:buNone/>
            </a:pPr>
            <a:r>
              <a:rPr lang="en-US" altLang="x-none" dirty="0" err="1">
                <a:ea typeface="ＭＳ Ｐゴシック" charset="-128"/>
              </a:rPr>
              <a:t>wireshark</a:t>
            </a:r>
            <a:r>
              <a:rPr lang="en-US" altLang="x-none" dirty="0">
                <a:ea typeface="ＭＳ Ｐゴシック" charset="-128"/>
              </a:rPr>
              <a:t> to capture our TCP traffic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 err="1">
                <a:ea typeface="ＭＳ Ｐゴシック" charset="-128"/>
              </a:rPr>
              <a:t>tcp.srcport</a:t>
            </a:r>
            <a:r>
              <a:rPr lang="en-US" altLang="x-none" dirty="0">
                <a:ea typeface="ＭＳ Ｐゴシック" charset="-128"/>
              </a:rPr>
              <a:t>==6789 or </a:t>
            </a:r>
            <a:r>
              <a:rPr lang="en-US" altLang="x-none" dirty="0" err="1">
                <a:ea typeface="ＭＳ Ｐゴシック" charset="-128"/>
              </a:rPr>
              <a:t>tcp.dstport</a:t>
            </a:r>
            <a:r>
              <a:rPr lang="en-US" altLang="x-none" dirty="0">
                <a:ea typeface="ＭＳ Ｐゴシック" charset="-128"/>
              </a:rPr>
              <a:t>==6789</a:t>
            </a:r>
          </a:p>
          <a:p>
            <a:pPr marL="0" indent="0">
              <a:buFont typeface="ZapfDingbats" charset="0"/>
              <a:buNone/>
            </a:pPr>
            <a:endParaRPr lang="en-US" altLang="x-none" dirty="0">
              <a:ea typeface="ＭＳ Ｐゴシック" charset="-128"/>
            </a:endParaRPr>
          </a:p>
          <a:p>
            <a:pPr marL="0" indent="0">
              <a:buFont typeface="ZapfDingbats" charset="0"/>
              <a:buNone/>
            </a:pPr>
            <a:endParaRPr lang="en-US" altLang="x-none" dirty="0">
              <a:ea typeface="ＭＳ Ｐゴシック" charset="-128"/>
            </a:endParaRPr>
          </a:p>
        </p:txBody>
      </p:sp>
      <p:sp>
        <p:nvSpPr>
          <p:cNvPr id="87043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AF04AF9-1CEC-3C40-BB6C-C5D2A8FC9594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79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Java Virtual Machine</a:t>
            </a: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sz="2400" dirty="0">
                <a:ea typeface="ＭＳ Ｐゴシック" charset="-128"/>
              </a:rPr>
              <a:t>To be platform independent, Java designers introduced Java Virtual Machine (JVM), a machine different from any physical platform, but a </a:t>
            </a:r>
            <a:r>
              <a:rPr lang="en-US" altLang="x-none" sz="2400" i="1" dirty="0">
                <a:ea typeface="ＭＳ Ｐゴシック" charset="-128"/>
              </a:rPr>
              <a:t>virtual machine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800" dirty="0">
                <a:ea typeface="ＭＳ Ｐゴシック" charset="-128"/>
              </a:rPr>
              <a:t>The language of the virtual machine is referred to as</a:t>
            </a:r>
            <a:r>
              <a:rPr lang="en-US" altLang="x-none" sz="1800" i="1" dirty="0">
                <a:ea typeface="ＭＳ Ｐゴシック" charset="-128"/>
              </a:rPr>
              <a:t> </a:t>
            </a:r>
            <a:r>
              <a:rPr lang="en-US" altLang="x-none" sz="1800" i="1" dirty="0">
                <a:solidFill>
                  <a:srgbClr val="A50021"/>
                </a:solidFill>
                <a:ea typeface="ＭＳ Ｐゴシック" charset="-128"/>
              </a:rPr>
              <a:t>bytecode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800" dirty="0">
                <a:ea typeface="ＭＳ Ｐゴシック" charset="-128"/>
              </a:rPr>
              <a:t>Thus Java actually has two programming languages</a:t>
            </a:r>
          </a:p>
          <a:p>
            <a:pPr lvl="1"/>
            <a:endParaRPr lang="en-US" altLang="x-none" sz="1800" i="1" dirty="0">
              <a:solidFill>
                <a:srgbClr val="A50021"/>
              </a:solidFill>
              <a:ea typeface="ＭＳ Ｐゴシック" charset="-128"/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x-none" sz="2400" dirty="0">
                <a:solidFill>
                  <a:srgbClr val="000000"/>
                </a:solidFill>
                <a:ea typeface="ＭＳ Ｐゴシック" charset="-128"/>
              </a:rPr>
              <a:t>A Java compiler translates Java source code (.java files) into </a:t>
            </a:r>
            <a:r>
              <a:rPr lang="en-US" altLang="x-none" sz="2400" i="1" dirty="0">
                <a:solidFill>
                  <a:srgbClr val="000000"/>
                </a:solidFill>
                <a:ea typeface="ＭＳ Ｐゴシック" charset="-128"/>
              </a:rPr>
              <a:t>bytecode </a:t>
            </a:r>
            <a:r>
              <a:rPr lang="en-US" altLang="x-none" sz="2400" dirty="0">
                <a:solidFill>
                  <a:srgbClr val="000000"/>
                </a:solidFill>
                <a:ea typeface="ＭＳ Ｐゴシック" charset="-128"/>
              </a:rPr>
              <a:t>(in .class files)</a:t>
            </a:r>
            <a:endParaRPr lang="en-US" altLang="x-none" sz="1600" dirty="0">
              <a:solidFill>
                <a:srgbClr val="000000"/>
              </a:solidFill>
              <a:ea typeface="ＭＳ Ｐゴシック" charset="-128"/>
            </a:endParaRP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x-none" sz="2000" dirty="0">
                <a:ea typeface="ＭＳ Ｐゴシック" charset="-128"/>
              </a:rPr>
              <a:t>Each Java software program needs to be compiled only once: from the Java source code to bytecode</a:t>
            </a:r>
          </a:p>
          <a:p>
            <a:pPr lvl="1">
              <a:buClr>
                <a:srgbClr val="3333CC"/>
              </a:buClr>
            </a:pPr>
            <a:endParaRPr lang="en-US" altLang="x-none" sz="2000" dirty="0">
              <a:ea typeface="ＭＳ Ｐゴシック" charset="-128"/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x-none" sz="2400" dirty="0">
                <a:ea typeface="ＭＳ Ｐゴシック" charset="-128"/>
              </a:rPr>
              <a:t>Other languages (e.g., </a:t>
            </a:r>
            <a:r>
              <a:rPr lang="en-US" altLang="x-none" sz="2400" dirty="0" err="1">
                <a:ea typeface="ＭＳ Ｐゴシック" charset="-128"/>
              </a:rPr>
              <a:t>Jruby</a:t>
            </a:r>
            <a:r>
              <a:rPr lang="en-US" altLang="x-none" sz="2400" dirty="0">
                <a:ea typeface="ＭＳ Ｐゴシック" charset="-128"/>
              </a:rPr>
              <a:t>, </a:t>
            </a:r>
            <a:r>
              <a:rPr lang="en-US" altLang="x-none" sz="2400" dirty="0" err="1">
                <a:ea typeface="ＭＳ Ｐゴシック" charset="-128"/>
              </a:rPr>
              <a:t>Jython</a:t>
            </a:r>
            <a:r>
              <a:rPr lang="en-US" altLang="x-none" sz="2400" dirty="0">
                <a:ea typeface="ＭＳ Ｐゴシック" charset="-128"/>
              </a:rPr>
              <a:t>, Scala) may also compile to bytecode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C71F23-57F1-C949-8DA1-581CDDD0ECF0}" type="slidenum">
              <a:rPr lang="en-US" altLang="x-none" sz="12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x-none" sz="120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5676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Rectangle 2"/>
          <p:cNvSpPr>
            <a:spLocks noChangeArrowheads="1"/>
          </p:cNvSpPr>
          <p:nvPr/>
        </p:nvSpPr>
        <p:spPr bwMode="auto">
          <a:xfrm>
            <a:off x="533400" y="109538"/>
            <a:ext cx="8053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altLang="zh-CN" sz="3600" u="sng" dirty="0">
                <a:solidFill>
                  <a:srgbClr val="3333CC"/>
                </a:solidFill>
                <a:latin typeface="+mj-lt"/>
                <a:ea typeface="宋体" charset="0"/>
                <a:cs typeface="宋体" charset="0"/>
              </a:rPr>
              <a:t>Under the Hood: After Welcome (Server) Socket</a:t>
            </a:r>
            <a:endParaRPr lang="en-US" sz="3600" u="sng" dirty="0">
              <a:solidFill>
                <a:srgbClr val="3333CC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89090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89091" name="Text Box 4"/>
          <p:cNvSpPr txBox="1">
            <a:spLocks noChangeArrowheads="1"/>
          </p:cNvSpPr>
          <p:nvPr/>
        </p:nvSpPr>
        <p:spPr bwMode="auto">
          <a:xfrm>
            <a:off x="6294438" y="1328738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89092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89093" name="Text Box 6"/>
          <p:cNvSpPr txBox="1">
            <a:spLocks noChangeArrowheads="1"/>
          </p:cNvSpPr>
          <p:nvPr/>
        </p:nvSpPr>
        <p:spPr bwMode="auto">
          <a:xfrm>
            <a:off x="677863" y="1928813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FF0000"/>
                </a:solidFill>
                <a:latin typeface="Comic Sans MS" charset="0"/>
              </a:rPr>
              <a:t>TCP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 socket space</a:t>
            </a:r>
          </a:p>
        </p:txBody>
      </p:sp>
      <p:grpSp>
        <p:nvGrpSpPr>
          <p:cNvPr id="89094" name="Group 7"/>
          <p:cNvGrpSpPr>
            <a:grpSpLocks/>
          </p:cNvGrpSpPr>
          <p:nvPr/>
        </p:nvGrpSpPr>
        <p:grpSpPr bwMode="auto">
          <a:xfrm>
            <a:off x="885825" y="2279650"/>
            <a:ext cx="3060700" cy="914400"/>
            <a:chOff x="625" y="1436"/>
            <a:chExt cx="1786" cy="576"/>
          </a:xfrm>
        </p:grpSpPr>
        <p:sp>
          <p:nvSpPr>
            <p:cNvPr id="89119" name="Rectangle 8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89120" name="Text Box 9"/>
            <p:cNvSpPr txBox="1">
              <a:spLocks noChangeArrowheads="1"/>
            </p:cNvSpPr>
            <p:nvPr/>
          </p:nvSpPr>
          <p:spPr bwMode="auto">
            <a:xfrm>
              <a:off x="625" y="1445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89095" name="Text Box 10"/>
          <p:cNvSpPr txBox="1">
            <a:spLocks noChangeArrowheads="1"/>
          </p:cNvSpPr>
          <p:nvPr/>
        </p:nvSpPr>
        <p:spPr bwMode="auto">
          <a:xfrm>
            <a:off x="1827213" y="1616075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89096" name="Line 11"/>
          <p:cNvSpPr>
            <a:spLocks noChangeShapeType="1"/>
          </p:cNvSpPr>
          <p:nvPr/>
        </p:nvSpPr>
        <p:spPr bwMode="auto">
          <a:xfrm>
            <a:off x="3495675" y="3317875"/>
            <a:ext cx="12700" cy="127000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9097" name="Rectangle 12"/>
          <p:cNvSpPr>
            <a:spLocks noChangeArrowheads="1"/>
          </p:cNvSpPr>
          <p:nvPr/>
        </p:nvSpPr>
        <p:spPr bwMode="auto">
          <a:xfrm>
            <a:off x="5099050" y="2114550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89098" name="Text Box 13"/>
          <p:cNvSpPr txBox="1">
            <a:spLocks noChangeArrowheads="1"/>
          </p:cNvSpPr>
          <p:nvPr/>
        </p:nvSpPr>
        <p:spPr bwMode="auto">
          <a:xfrm>
            <a:off x="4983163" y="1925638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FF0000"/>
                </a:solidFill>
                <a:latin typeface="Comic Sans MS" charset="0"/>
              </a:rPr>
              <a:t>TCP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 socket space</a:t>
            </a:r>
          </a:p>
        </p:txBody>
      </p:sp>
      <p:sp>
        <p:nvSpPr>
          <p:cNvPr id="89099" name="Line 14"/>
          <p:cNvSpPr>
            <a:spLocks noChangeShapeType="1"/>
          </p:cNvSpPr>
          <p:nvPr/>
        </p:nvSpPr>
        <p:spPr bwMode="auto">
          <a:xfrm>
            <a:off x="6800850" y="3482975"/>
            <a:ext cx="11113" cy="116205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89100" name="Group 15"/>
          <p:cNvGrpSpPr>
            <a:grpSpLocks/>
          </p:cNvGrpSpPr>
          <p:nvPr/>
        </p:nvGrpSpPr>
        <p:grpSpPr bwMode="auto">
          <a:xfrm>
            <a:off x="901700" y="4745038"/>
            <a:ext cx="3057525" cy="979487"/>
            <a:chOff x="670" y="2989"/>
            <a:chExt cx="1783" cy="617"/>
          </a:xfrm>
        </p:grpSpPr>
        <p:sp>
          <p:nvSpPr>
            <p:cNvPr id="89117" name="Rectangle 16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89118" name="Text Box 17"/>
            <p:cNvSpPr txBox="1">
              <a:spLocks noChangeArrowheads="1"/>
            </p:cNvSpPr>
            <p:nvPr/>
          </p:nvSpPr>
          <p:spPr bwMode="auto">
            <a:xfrm>
              <a:off x="714" y="3032"/>
              <a:ext cx="1116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 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89101" name="Text Box 18"/>
          <p:cNvSpPr txBox="1">
            <a:spLocks noChangeArrowheads="1"/>
          </p:cNvSpPr>
          <p:nvPr/>
        </p:nvSpPr>
        <p:spPr bwMode="auto">
          <a:xfrm>
            <a:off x="6251575" y="1717675"/>
            <a:ext cx="1065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198.69.10.10</a:t>
            </a:r>
          </a:p>
        </p:txBody>
      </p:sp>
      <p:grpSp>
        <p:nvGrpSpPr>
          <p:cNvPr id="89102" name="Group 19"/>
          <p:cNvGrpSpPr>
            <a:grpSpLocks/>
          </p:cNvGrpSpPr>
          <p:nvPr/>
        </p:nvGrpSpPr>
        <p:grpSpPr bwMode="auto">
          <a:xfrm>
            <a:off x="5173663" y="4821238"/>
            <a:ext cx="3100387" cy="979487"/>
            <a:chOff x="670" y="2989"/>
            <a:chExt cx="1783" cy="617"/>
          </a:xfrm>
        </p:grpSpPr>
        <p:sp>
          <p:nvSpPr>
            <p:cNvPr id="89115" name="Rectangle 20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89116" name="Text Box 21"/>
            <p:cNvSpPr txBox="1">
              <a:spLocks noChangeArrowheads="1"/>
            </p:cNvSpPr>
            <p:nvPr/>
          </p:nvSpPr>
          <p:spPr bwMode="auto">
            <a:xfrm>
              <a:off x="714" y="3032"/>
              <a:ext cx="1100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 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89103" name="Group 22"/>
          <p:cNvGrpSpPr>
            <a:grpSpLocks/>
          </p:cNvGrpSpPr>
          <p:nvPr/>
        </p:nvGrpSpPr>
        <p:grpSpPr bwMode="auto">
          <a:xfrm>
            <a:off x="5189538" y="2238375"/>
            <a:ext cx="3082925" cy="914400"/>
            <a:chOff x="625" y="1436"/>
            <a:chExt cx="1786" cy="576"/>
          </a:xfrm>
        </p:grpSpPr>
        <p:sp>
          <p:nvSpPr>
            <p:cNvPr id="89113" name="Rectangle 23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89114" name="Text Box 24"/>
            <p:cNvSpPr txBox="1">
              <a:spLocks noChangeArrowheads="1"/>
            </p:cNvSpPr>
            <p:nvPr/>
          </p:nvSpPr>
          <p:spPr bwMode="auto">
            <a:xfrm>
              <a:off x="625" y="1445"/>
              <a:ext cx="1299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starting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{198.69.10.10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1500,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89104" name="Line 25"/>
          <p:cNvSpPr>
            <a:spLocks noChangeShapeType="1"/>
          </p:cNvSpPr>
          <p:nvPr/>
        </p:nvSpPr>
        <p:spPr bwMode="auto">
          <a:xfrm flipV="1">
            <a:off x="1349375" y="2601913"/>
            <a:ext cx="249238" cy="869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9105" name="Text Box 26"/>
          <p:cNvSpPr txBox="1">
            <a:spLocks noChangeArrowheads="1"/>
          </p:cNvSpPr>
          <p:nvPr/>
        </p:nvSpPr>
        <p:spPr bwMode="auto">
          <a:xfrm>
            <a:off x="1008063" y="3457575"/>
            <a:ext cx="7080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900">
                <a:solidFill>
                  <a:srgbClr val="000000"/>
                </a:solidFill>
                <a:latin typeface="Comic Sans MS" charset="0"/>
              </a:rPr>
              <a:t>local addr</a:t>
            </a:r>
          </a:p>
        </p:txBody>
      </p:sp>
      <p:sp>
        <p:nvSpPr>
          <p:cNvPr id="89106" name="Text Box 27"/>
          <p:cNvSpPr txBox="1">
            <a:spLocks noChangeArrowheads="1"/>
          </p:cNvSpPr>
          <p:nvPr/>
        </p:nvSpPr>
        <p:spPr bwMode="auto">
          <a:xfrm>
            <a:off x="1514475" y="3297238"/>
            <a:ext cx="6905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900">
                <a:solidFill>
                  <a:srgbClr val="000000"/>
                </a:solidFill>
                <a:latin typeface="Comic Sans MS" charset="0"/>
              </a:rPr>
              <a:t>local port</a:t>
            </a:r>
          </a:p>
        </p:txBody>
      </p:sp>
      <p:sp>
        <p:nvSpPr>
          <p:cNvPr id="89107" name="Line 28"/>
          <p:cNvSpPr>
            <a:spLocks noChangeShapeType="1"/>
          </p:cNvSpPr>
          <p:nvPr/>
        </p:nvSpPr>
        <p:spPr bwMode="auto">
          <a:xfrm flipV="1">
            <a:off x="1828800" y="2601913"/>
            <a:ext cx="17463" cy="682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9108" name="Line 29"/>
          <p:cNvSpPr>
            <a:spLocks noChangeShapeType="1"/>
          </p:cNvSpPr>
          <p:nvPr/>
        </p:nvSpPr>
        <p:spPr bwMode="auto">
          <a:xfrm flipH="1" flipV="1">
            <a:off x="2168525" y="2614613"/>
            <a:ext cx="115888" cy="1179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9109" name="Text Box 30"/>
          <p:cNvSpPr txBox="1">
            <a:spLocks noChangeArrowheads="1"/>
          </p:cNvSpPr>
          <p:nvPr/>
        </p:nvSpPr>
        <p:spPr bwMode="auto">
          <a:xfrm>
            <a:off x="1868488" y="3776663"/>
            <a:ext cx="84931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900">
                <a:solidFill>
                  <a:srgbClr val="000000"/>
                </a:solidFill>
                <a:latin typeface="Comic Sans MS" charset="0"/>
              </a:rPr>
              <a:t>remote addr</a:t>
            </a:r>
          </a:p>
        </p:txBody>
      </p:sp>
      <p:sp>
        <p:nvSpPr>
          <p:cNvPr id="89110" name="Line 31"/>
          <p:cNvSpPr>
            <a:spLocks noChangeShapeType="1"/>
          </p:cNvSpPr>
          <p:nvPr/>
        </p:nvSpPr>
        <p:spPr bwMode="auto">
          <a:xfrm flipH="1" flipV="1">
            <a:off x="2295525" y="2582863"/>
            <a:ext cx="274638" cy="985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9111" name="Text Box 32"/>
          <p:cNvSpPr txBox="1">
            <a:spLocks noChangeArrowheads="1"/>
          </p:cNvSpPr>
          <p:nvPr/>
        </p:nvSpPr>
        <p:spPr bwMode="auto">
          <a:xfrm>
            <a:off x="2293938" y="3536950"/>
            <a:ext cx="831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900">
                <a:solidFill>
                  <a:srgbClr val="000000"/>
                </a:solidFill>
                <a:latin typeface="Comic Sans MS" charset="0"/>
              </a:rPr>
              <a:t>remote port</a:t>
            </a:r>
          </a:p>
        </p:txBody>
      </p:sp>
      <p:sp>
        <p:nvSpPr>
          <p:cNvPr id="89112" name="Text Box 33"/>
          <p:cNvSpPr txBox="1">
            <a:spLocks noChangeArrowheads="1"/>
          </p:cNvSpPr>
          <p:nvPr/>
        </p:nvSpPr>
        <p:spPr bwMode="auto">
          <a:xfrm>
            <a:off x="760413" y="6191250"/>
            <a:ext cx="32273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%netstat </a:t>
            </a:r>
            <a:r>
              <a:rPr lang="en-US" altLang="zh-CN" dirty="0">
                <a:solidFill>
                  <a:srgbClr val="000000"/>
                </a:solidFill>
                <a:latin typeface="Comic Sans MS" charset="0"/>
                <a:ea typeface="宋体" charset="-122"/>
              </a:rPr>
              <a:t>–p </a:t>
            </a:r>
            <a:r>
              <a:rPr lang="en-US" altLang="zh-CN" dirty="0" err="1">
                <a:solidFill>
                  <a:srgbClr val="000000"/>
                </a:solidFill>
                <a:latin typeface="Comic Sans MS" charset="0"/>
                <a:ea typeface="宋体" charset="-122"/>
              </a:rPr>
              <a:t>tcp</a:t>
            </a:r>
            <a:r>
              <a:rPr lang="en-US" altLang="zh-CN" dirty="0">
                <a:solidFill>
                  <a:srgbClr val="000000"/>
                </a:solidFill>
                <a:latin typeface="Comic Sans MS" charset="0"/>
                <a:ea typeface="宋体" charset="-122"/>
              </a:rPr>
              <a:t> –n -a </a:t>
            </a:r>
            <a:endParaRPr lang="en-US" altLang="x-none" dirty="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Rectangle 2"/>
          <p:cNvSpPr>
            <a:spLocks noChangeArrowheads="1"/>
          </p:cNvSpPr>
          <p:nvPr/>
        </p:nvSpPr>
        <p:spPr bwMode="auto">
          <a:xfrm>
            <a:off x="533400" y="239713"/>
            <a:ext cx="8053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3600" u="sng" dirty="0">
                <a:solidFill>
                  <a:srgbClr val="3333CC"/>
                </a:solidFill>
                <a:latin typeface="+mj-lt"/>
                <a:ea typeface="ＭＳ Ｐゴシック" charset="0"/>
                <a:cs typeface="ＭＳ Ｐゴシック" charset="0"/>
              </a:rPr>
              <a:t>After Client </a:t>
            </a:r>
            <a:r>
              <a:rPr lang="en-US" altLang="zh-CN" sz="3600" u="sng" dirty="0">
                <a:solidFill>
                  <a:srgbClr val="3333CC"/>
                </a:solidFill>
                <a:latin typeface="+mj-lt"/>
                <a:ea typeface="宋体" charset="0"/>
                <a:cs typeface="宋体" charset="0"/>
              </a:rPr>
              <a:t>Initiates C</a:t>
            </a:r>
            <a:r>
              <a:rPr lang="en-US" sz="3600" u="sng" dirty="0">
                <a:solidFill>
                  <a:srgbClr val="3333CC"/>
                </a:solidFill>
                <a:latin typeface="+mj-lt"/>
                <a:ea typeface="ＭＳ Ｐゴシック" charset="0"/>
                <a:cs typeface="ＭＳ Ｐゴシック" charset="0"/>
              </a:rPr>
              <a:t>onnect</a:t>
            </a:r>
            <a:r>
              <a:rPr lang="en-US" altLang="zh-CN" sz="3600" u="sng" dirty="0">
                <a:solidFill>
                  <a:srgbClr val="3333CC"/>
                </a:solidFill>
                <a:latin typeface="+mj-lt"/>
                <a:ea typeface="宋体" charset="0"/>
                <a:cs typeface="宋体" charset="0"/>
              </a:rPr>
              <a:t>ion</a:t>
            </a:r>
            <a:endParaRPr lang="en-US" sz="3600" u="sng" dirty="0">
              <a:solidFill>
                <a:srgbClr val="3333CC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91138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1139" name="Text Box 4"/>
          <p:cNvSpPr txBox="1">
            <a:spLocks noChangeArrowheads="1"/>
          </p:cNvSpPr>
          <p:nvPr/>
        </p:nvSpPr>
        <p:spPr bwMode="auto">
          <a:xfrm>
            <a:off x="6294438" y="1328738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1140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1141" name="Text Box 6"/>
          <p:cNvSpPr txBox="1">
            <a:spLocks noChangeArrowheads="1"/>
          </p:cNvSpPr>
          <p:nvPr/>
        </p:nvSpPr>
        <p:spPr bwMode="auto">
          <a:xfrm>
            <a:off x="677863" y="1928813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grpSp>
        <p:nvGrpSpPr>
          <p:cNvPr id="91142" name="Group 7"/>
          <p:cNvGrpSpPr>
            <a:grpSpLocks/>
          </p:cNvGrpSpPr>
          <p:nvPr/>
        </p:nvGrpSpPr>
        <p:grpSpPr bwMode="auto">
          <a:xfrm>
            <a:off x="885825" y="2279650"/>
            <a:ext cx="3060700" cy="914400"/>
            <a:chOff x="625" y="1436"/>
            <a:chExt cx="1786" cy="576"/>
          </a:xfrm>
        </p:grpSpPr>
        <p:sp>
          <p:nvSpPr>
            <p:cNvPr id="91159" name="Rectangle 8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1160" name="Text Box 9"/>
            <p:cNvSpPr txBox="1">
              <a:spLocks noChangeArrowheads="1"/>
            </p:cNvSpPr>
            <p:nvPr/>
          </p:nvSpPr>
          <p:spPr bwMode="auto">
            <a:xfrm>
              <a:off x="625" y="1445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.*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1143" name="Text Box 10"/>
          <p:cNvSpPr txBox="1">
            <a:spLocks noChangeArrowheads="1"/>
          </p:cNvSpPr>
          <p:nvPr/>
        </p:nvSpPr>
        <p:spPr bwMode="auto">
          <a:xfrm>
            <a:off x="1828800" y="1616075"/>
            <a:ext cx="1116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91144" name="Line 11"/>
          <p:cNvSpPr>
            <a:spLocks noChangeShapeType="1"/>
          </p:cNvSpPr>
          <p:nvPr/>
        </p:nvSpPr>
        <p:spPr bwMode="auto">
          <a:xfrm>
            <a:off x="2482850" y="3335338"/>
            <a:ext cx="12700" cy="127000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1145" name="Rectangle 12"/>
          <p:cNvSpPr>
            <a:spLocks noChangeArrowheads="1"/>
          </p:cNvSpPr>
          <p:nvPr/>
        </p:nvSpPr>
        <p:spPr bwMode="auto">
          <a:xfrm>
            <a:off x="5099050" y="2114550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1146" name="Text Box 13"/>
          <p:cNvSpPr txBox="1">
            <a:spLocks noChangeArrowheads="1"/>
          </p:cNvSpPr>
          <p:nvPr/>
        </p:nvSpPr>
        <p:spPr bwMode="auto">
          <a:xfrm>
            <a:off x="4983163" y="1925638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sp>
        <p:nvSpPr>
          <p:cNvPr id="91147" name="Line 14"/>
          <p:cNvSpPr>
            <a:spLocks noChangeShapeType="1"/>
          </p:cNvSpPr>
          <p:nvPr/>
        </p:nvSpPr>
        <p:spPr bwMode="auto">
          <a:xfrm>
            <a:off x="6800850" y="3482975"/>
            <a:ext cx="11113" cy="116205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1148" name="Group 15"/>
          <p:cNvGrpSpPr>
            <a:grpSpLocks/>
          </p:cNvGrpSpPr>
          <p:nvPr/>
        </p:nvGrpSpPr>
        <p:grpSpPr bwMode="auto">
          <a:xfrm>
            <a:off x="901700" y="4845050"/>
            <a:ext cx="3057525" cy="979488"/>
            <a:chOff x="670" y="2989"/>
            <a:chExt cx="1783" cy="617"/>
          </a:xfrm>
        </p:grpSpPr>
        <p:sp>
          <p:nvSpPr>
            <p:cNvPr id="91157" name="Rectangle 16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1158" name="Text Box 17"/>
            <p:cNvSpPr txBox="1">
              <a:spLocks noChangeArrowheads="1"/>
            </p:cNvSpPr>
            <p:nvPr/>
          </p:nvSpPr>
          <p:spPr bwMode="auto">
            <a:xfrm>
              <a:off x="714" y="3032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.*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1149" name="Text Box 18"/>
          <p:cNvSpPr txBox="1">
            <a:spLocks noChangeArrowheads="1"/>
          </p:cNvSpPr>
          <p:nvPr/>
        </p:nvSpPr>
        <p:spPr bwMode="auto">
          <a:xfrm>
            <a:off x="6251575" y="1717675"/>
            <a:ext cx="1065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198.69.10.10</a:t>
            </a:r>
          </a:p>
        </p:txBody>
      </p:sp>
      <p:grpSp>
        <p:nvGrpSpPr>
          <p:cNvPr id="91150" name="Group 19"/>
          <p:cNvGrpSpPr>
            <a:grpSpLocks/>
          </p:cNvGrpSpPr>
          <p:nvPr/>
        </p:nvGrpSpPr>
        <p:grpSpPr bwMode="auto">
          <a:xfrm>
            <a:off x="5173663" y="4821238"/>
            <a:ext cx="3100387" cy="979487"/>
            <a:chOff x="670" y="2989"/>
            <a:chExt cx="1783" cy="617"/>
          </a:xfrm>
        </p:grpSpPr>
        <p:sp>
          <p:nvSpPr>
            <p:cNvPr id="91155" name="Rectangle 20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1156" name="Text Box 21"/>
            <p:cNvSpPr txBox="1">
              <a:spLocks noChangeArrowheads="1"/>
            </p:cNvSpPr>
            <p:nvPr/>
          </p:nvSpPr>
          <p:spPr bwMode="auto">
            <a:xfrm>
              <a:off x="714" y="3032"/>
              <a:ext cx="10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.*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91151" name="Group 22"/>
          <p:cNvGrpSpPr>
            <a:grpSpLocks/>
          </p:cNvGrpSpPr>
          <p:nvPr/>
        </p:nvGrpSpPr>
        <p:grpSpPr bwMode="auto">
          <a:xfrm>
            <a:off x="5189538" y="2238375"/>
            <a:ext cx="3194050" cy="914400"/>
            <a:chOff x="625" y="1436"/>
            <a:chExt cx="1817" cy="576"/>
          </a:xfrm>
        </p:grpSpPr>
        <p:sp>
          <p:nvSpPr>
            <p:cNvPr id="91153" name="Rectangle 23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1154" name="Text Box 24"/>
            <p:cNvSpPr txBox="1">
              <a:spLocks noChangeArrowheads="1"/>
            </p:cNvSpPr>
            <p:nvPr/>
          </p:nvSpPr>
          <p:spPr bwMode="auto">
            <a:xfrm>
              <a:off x="625" y="1445"/>
              <a:ext cx="181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connecting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</a:t>
              </a:r>
              <a:r>
                <a:rPr lang="en-US" altLang="x-none" sz="1000">
                  <a:solidFill>
                    <a:srgbClr val="3333CC"/>
                  </a:solidFill>
                  <a:latin typeface="Comic Sans MS" charset="0"/>
                </a:rPr>
                <a:t>198.69.10.10</a:t>
              </a:r>
              <a:r>
                <a:rPr lang="en-US" altLang="zh-CN" sz="1000">
                  <a:solidFill>
                    <a:srgbClr val="3333CC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3333CC"/>
                  </a:solidFill>
                  <a:latin typeface="Comic Sans MS" charset="0"/>
                </a:rPr>
                <a:t>1500, </a:t>
              </a:r>
              <a:r>
                <a:rPr lang="en-US" altLang="x-none" sz="1000">
                  <a:solidFill>
                    <a:srgbClr val="3333CC"/>
                  </a:solidFill>
                  <a:latin typeface="Comic Sans MS" charset="0"/>
                </a:rPr>
                <a:t>128.36.2</a:t>
              </a:r>
              <a:r>
                <a:rPr lang="en-US" altLang="zh-CN" sz="1000">
                  <a:solidFill>
                    <a:srgbClr val="3333CC"/>
                  </a:solidFill>
                  <a:latin typeface="Comic Sans MS" charset="0"/>
                  <a:ea typeface="宋体" charset="-122"/>
                </a:rPr>
                <a:t>32</a:t>
              </a:r>
              <a:r>
                <a:rPr lang="en-US" altLang="x-none" sz="1000">
                  <a:solidFill>
                    <a:srgbClr val="3333CC"/>
                  </a:solidFill>
                  <a:latin typeface="Comic Sans MS" charset="0"/>
                </a:rPr>
                <a:t>.</a:t>
              </a:r>
              <a:r>
                <a:rPr lang="en-US" altLang="zh-CN" sz="1000">
                  <a:solidFill>
                    <a:srgbClr val="3333CC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zh-CN" sz="1000" b="1">
                  <a:solidFill>
                    <a:srgbClr val="3333CC"/>
                  </a:solidFill>
                  <a:latin typeface="Comic Sans MS" charset="0"/>
                  <a:ea typeface="宋体" charset="-122"/>
                </a:rPr>
                <a:t>:6789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1152" name="Line 25"/>
          <p:cNvSpPr>
            <a:spLocks noChangeShapeType="1"/>
          </p:cNvSpPr>
          <p:nvPr/>
        </p:nvSpPr>
        <p:spPr bwMode="auto">
          <a:xfrm flipH="1">
            <a:off x="3970338" y="2732088"/>
            <a:ext cx="1193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74632" y="6161019"/>
            <a:ext cx="77994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spcBef>
                <a:spcPct val="20000"/>
              </a:spcBef>
              <a:buClr>
                <a:srgbClr val="3333CC"/>
              </a:buClr>
              <a:buSzPct val="85000"/>
            </a:pPr>
            <a:r>
              <a:rPr lang="en-US" altLang="x-none" sz="2800" kern="0" dirty="0">
                <a:solidFill>
                  <a:srgbClr val="000000"/>
                </a:solidFill>
                <a:latin typeface="Comic Sans MS"/>
                <a:cs typeface="ＭＳ Ｐゴシック" charset="0"/>
              </a:rPr>
              <a:t>%cicada java </a:t>
            </a:r>
            <a:r>
              <a:rPr lang="en-US" altLang="x-none" sz="2800" kern="0" dirty="0" err="1">
                <a:solidFill>
                  <a:srgbClr val="000000"/>
                </a:solidFill>
                <a:latin typeface="Comic Sans MS"/>
                <a:cs typeface="ＭＳ Ｐゴシック" charset="0"/>
              </a:rPr>
              <a:t>TCPClient</a:t>
            </a:r>
            <a:r>
              <a:rPr lang="en-US" altLang="x-none" sz="2800" kern="0" dirty="0">
                <a:solidFill>
                  <a:srgbClr val="000000"/>
                </a:solidFill>
                <a:latin typeface="Comic Sans MS"/>
                <a:cs typeface="ＭＳ Ｐゴシック" charset="0"/>
              </a:rPr>
              <a:t> &lt;server&gt; 6789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29" name="Rectangle 2"/>
          <p:cNvSpPr>
            <a:spLocks noChangeArrowheads="1"/>
          </p:cNvSpPr>
          <p:nvPr/>
        </p:nvSpPr>
        <p:spPr bwMode="auto">
          <a:xfrm>
            <a:off x="533400" y="123825"/>
            <a:ext cx="8053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3600" u="sng" dirty="0">
                <a:solidFill>
                  <a:srgbClr val="3333CC"/>
                </a:solidFill>
                <a:latin typeface="+mj-lt"/>
                <a:ea typeface="ＭＳ Ｐゴシック" charset="0"/>
                <a:cs typeface="ＭＳ Ｐゴシック" charset="0"/>
              </a:rPr>
              <a:t>Example: Client Connection Handshake Done</a:t>
            </a:r>
          </a:p>
        </p:txBody>
      </p:sp>
      <p:sp>
        <p:nvSpPr>
          <p:cNvPr id="93186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3187" name="Text Box 4"/>
          <p:cNvSpPr txBox="1">
            <a:spLocks noChangeArrowheads="1"/>
          </p:cNvSpPr>
          <p:nvPr/>
        </p:nvSpPr>
        <p:spPr bwMode="auto">
          <a:xfrm>
            <a:off x="6294438" y="1328738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3188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3189" name="Text Box 6"/>
          <p:cNvSpPr txBox="1">
            <a:spLocks noChangeArrowheads="1"/>
          </p:cNvSpPr>
          <p:nvPr/>
        </p:nvSpPr>
        <p:spPr bwMode="auto">
          <a:xfrm>
            <a:off x="677863" y="1928813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grpSp>
        <p:nvGrpSpPr>
          <p:cNvPr id="93190" name="Group 7"/>
          <p:cNvGrpSpPr>
            <a:grpSpLocks/>
          </p:cNvGrpSpPr>
          <p:nvPr/>
        </p:nvGrpSpPr>
        <p:grpSpPr bwMode="auto">
          <a:xfrm>
            <a:off x="885825" y="2279650"/>
            <a:ext cx="3060700" cy="1020763"/>
            <a:chOff x="625" y="1436"/>
            <a:chExt cx="1786" cy="612"/>
          </a:xfrm>
        </p:grpSpPr>
        <p:sp>
          <p:nvSpPr>
            <p:cNvPr id="93206" name="Rectangle 8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3207" name="Text Box 9"/>
            <p:cNvSpPr txBox="1">
              <a:spLocks noChangeArrowheads="1"/>
            </p:cNvSpPr>
            <p:nvPr/>
          </p:nvSpPr>
          <p:spPr bwMode="auto">
            <a:xfrm>
              <a:off x="625" y="1445"/>
              <a:ext cx="1506" cy="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 </a:t>
              </a:r>
              <a:b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</a:b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 {128.36.2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32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.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.</a:t>
              </a:r>
              <a:r>
                <a:rPr lang="en-US" altLang="zh-CN" sz="1000" b="1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, 198.69.10.10.</a:t>
              </a:r>
              <a:r>
                <a:rPr lang="en-US" altLang="x-none" sz="1000" b="1">
                  <a:solidFill>
                    <a:srgbClr val="FF0000"/>
                  </a:solidFill>
                  <a:latin typeface="Comic Sans MS" charset="0"/>
                </a:rPr>
                <a:t>1500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3191" name="Text Box 10"/>
          <p:cNvSpPr txBox="1">
            <a:spLocks noChangeArrowheads="1"/>
          </p:cNvSpPr>
          <p:nvPr/>
        </p:nvSpPr>
        <p:spPr bwMode="auto">
          <a:xfrm>
            <a:off x="1827213" y="1616075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93192" name="Line 11"/>
          <p:cNvSpPr>
            <a:spLocks noChangeShapeType="1"/>
          </p:cNvSpPr>
          <p:nvPr/>
        </p:nvSpPr>
        <p:spPr bwMode="auto">
          <a:xfrm>
            <a:off x="2482850" y="3335338"/>
            <a:ext cx="12700" cy="127000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3193" name="Rectangle 12"/>
          <p:cNvSpPr>
            <a:spLocks noChangeArrowheads="1"/>
          </p:cNvSpPr>
          <p:nvPr/>
        </p:nvSpPr>
        <p:spPr bwMode="auto">
          <a:xfrm>
            <a:off x="5099050" y="2114550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3194" name="Text Box 13"/>
          <p:cNvSpPr txBox="1">
            <a:spLocks noChangeArrowheads="1"/>
          </p:cNvSpPr>
          <p:nvPr/>
        </p:nvSpPr>
        <p:spPr bwMode="auto">
          <a:xfrm>
            <a:off x="4983163" y="1925638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sp>
        <p:nvSpPr>
          <p:cNvPr id="93195" name="Line 14"/>
          <p:cNvSpPr>
            <a:spLocks noChangeShapeType="1"/>
          </p:cNvSpPr>
          <p:nvPr/>
        </p:nvSpPr>
        <p:spPr bwMode="auto">
          <a:xfrm>
            <a:off x="6800850" y="3482975"/>
            <a:ext cx="11113" cy="116205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3196" name="Group 15"/>
          <p:cNvGrpSpPr>
            <a:grpSpLocks/>
          </p:cNvGrpSpPr>
          <p:nvPr/>
        </p:nvGrpSpPr>
        <p:grpSpPr bwMode="auto">
          <a:xfrm>
            <a:off x="901700" y="4789488"/>
            <a:ext cx="3057525" cy="979487"/>
            <a:chOff x="670" y="2989"/>
            <a:chExt cx="1783" cy="617"/>
          </a:xfrm>
        </p:grpSpPr>
        <p:sp>
          <p:nvSpPr>
            <p:cNvPr id="93204" name="Rectangle 16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3205" name="Text Box 17"/>
            <p:cNvSpPr txBox="1">
              <a:spLocks noChangeArrowheads="1"/>
            </p:cNvSpPr>
            <p:nvPr/>
          </p:nvSpPr>
          <p:spPr bwMode="auto">
            <a:xfrm>
              <a:off x="714" y="3032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3197" name="Text Box 18"/>
          <p:cNvSpPr txBox="1">
            <a:spLocks noChangeArrowheads="1"/>
          </p:cNvSpPr>
          <p:nvPr/>
        </p:nvSpPr>
        <p:spPr bwMode="auto">
          <a:xfrm>
            <a:off x="6251575" y="1717675"/>
            <a:ext cx="1065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198.69.10.10</a:t>
            </a:r>
          </a:p>
        </p:txBody>
      </p:sp>
      <p:grpSp>
        <p:nvGrpSpPr>
          <p:cNvPr id="93198" name="Group 19"/>
          <p:cNvGrpSpPr>
            <a:grpSpLocks/>
          </p:cNvGrpSpPr>
          <p:nvPr/>
        </p:nvGrpSpPr>
        <p:grpSpPr bwMode="auto">
          <a:xfrm>
            <a:off x="5173663" y="4821238"/>
            <a:ext cx="3100387" cy="979487"/>
            <a:chOff x="670" y="2989"/>
            <a:chExt cx="1783" cy="617"/>
          </a:xfrm>
        </p:grpSpPr>
        <p:sp>
          <p:nvSpPr>
            <p:cNvPr id="93202" name="Rectangle 20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3203" name="Text Box 21"/>
            <p:cNvSpPr txBox="1">
              <a:spLocks noChangeArrowheads="1"/>
            </p:cNvSpPr>
            <p:nvPr/>
          </p:nvSpPr>
          <p:spPr bwMode="auto">
            <a:xfrm>
              <a:off x="714" y="3032"/>
              <a:ext cx="10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93199" name="Group 22"/>
          <p:cNvGrpSpPr>
            <a:grpSpLocks/>
          </p:cNvGrpSpPr>
          <p:nvPr/>
        </p:nvGrpSpPr>
        <p:grpSpPr bwMode="auto">
          <a:xfrm>
            <a:off x="5189538" y="2238375"/>
            <a:ext cx="3194050" cy="914400"/>
            <a:chOff x="625" y="1436"/>
            <a:chExt cx="1818" cy="576"/>
          </a:xfrm>
        </p:grpSpPr>
        <p:sp>
          <p:nvSpPr>
            <p:cNvPr id="93200" name="Rectangle 23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3201" name="Text Box 24"/>
            <p:cNvSpPr txBox="1">
              <a:spLocks noChangeArrowheads="1"/>
            </p:cNvSpPr>
            <p:nvPr/>
          </p:nvSpPr>
          <p:spPr bwMode="auto">
            <a:xfrm>
              <a:off x="625" y="1445"/>
              <a:ext cx="1818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connected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{198.69.10.10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1500,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128.36.2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32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.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:6789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ChangeArrowheads="1"/>
          </p:cNvSpPr>
          <p:nvPr/>
        </p:nvSpPr>
        <p:spPr bwMode="auto">
          <a:xfrm>
            <a:off x="533400" y="123825"/>
            <a:ext cx="8053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3600" u="sng">
                <a:solidFill>
                  <a:srgbClr val="3333CC"/>
                </a:solidFill>
                <a:latin typeface="Comic Sans MS" charset="0"/>
              </a:rPr>
              <a:t>Example: Client Connection Handshake Done</a:t>
            </a:r>
          </a:p>
        </p:txBody>
      </p:sp>
      <p:sp>
        <p:nvSpPr>
          <p:cNvPr id="95234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5235" name="Text Box 4"/>
          <p:cNvSpPr txBox="1">
            <a:spLocks noChangeArrowheads="1"/>
          </p:cNvSpPr>
          <p:nvPr/>
        </p:nvSpPr>
        <p:spPr bwMode="auto">
          <a:xfrm>
            <a:off x="6294438" y="1328738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5236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5237" name="Text Box 6"/>
          <p:cNvSpPr txBox="1">
            <a:spLocks noChangeArrowheads="1"/>
          </p:cNvSpPr>
          <p:nvPr/>
        </p:nvSpPr>
        <p:spPr bwMode="auto">
          <a:xfrm>
            <a:off x="677863" y="1928813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grpSp>
        <p:nvGrpSpPr>
          <p:cNvPr id="95238" name="Group 7"/>
          <p:cNvGrpSpPr>
            <a:grpSpLocks/>
          </p:cNvGrpSpPr>
          <p:nvPr/>
        </p:nvGrpSpPr>
        <p:grpSpPr bwMode="auto">
          <a:xfrm>
            <a:off x="885825" y="2279650"/>
            <a:ext cx="3060700" cy="960438"/>
            <a:chOff x="625" y="1436"/>
            <a:chExt cx="1786" cy="576"/>
          </a:xfrm>
        </p:grpSpPr>
        <p:sp>
          <p:nvSpPr>
            <p:cNvPr id="95258" name="Rectangle 8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5259" name="Text Box 9"/>
            <p:cNvSpPr txBox="1">
              <a:spLocks noChangeArrowheads="1"/>
            </p:cNvSpPr>
            <p:nvPr/>
          </p:nvSpPr>
          <p:spPr bwMode="auto">
            <a:xfrm>
              <a:off x="625" y="1445"/>
              <a:ext cx="111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 </a:t>
              </a:r>
              <a:b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</a:b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5239" name="Text Box 10"/>
          <p:cNvSpPr txBox="1">
            <a:spLocks noChangeArrowheads="1"/>
          </p:cNvSpPr>
          <p:nvPr/>
        </p:nvSpPr>
        <p:spPr bwMode="auto">
          <a:xfrm>
            <a:off x="1827213" y="1616075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95240" name="Rectangle 11"/>
          <p:cNvSpPr>
            <a:spLocks noChangeArrowheads="1"/>
          </p:cNvSpPr>
          <p:nvPr/>
        </p:nvSpPr>
        <p:spPr bwMode="auto">
          <a:xfrm>
            <a:off x="5099050" y="2114550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5241" name="Text Box 12"/>
          <p:cNvSpPr txBox="1">
            <a:spLocks noChangeArrowheads="1"/>
          </p:cNvSpPr>
          <p:nvPr/>
        </p:nvSpPr>
        <p:spPr bwMode="auto">
          <a:xfrm>
            <a:off x="4983163" y="1925638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sp>
        <p:nvSpPr>
          <p:cNvPr id="95242" name="Line 13"/>
          <p:cNvSpPr>
            <a:spLocks noChangeShapeType="1"/>
          </p:cNvSpPr>
          <p:nvPr/>
        </p:nvSpPr>
        <p:spPr bwMode="auto">
          <a:xfrm>
            <a:off x="6800850" y="3482975"/>
            <a:ext cx="11113" cy="116205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5243" name="Group 14"/>
          <p:cNvGrpSpPr>
            <a:grpSpLocks/>
          </p:cNvGrpSpPr>
          <p:nvPr/>
        </p:nvGrpSpPr>
        <p:grpSpPr bwMode="auto">
          <a:xfrm>
            <a:off x="901700" y="4789488"/>
            <a:ext cx="3057525" cy="979487"/>
            <a:chOff x="670" y="2989"/>
            <a:chExt cx="1783" cy="617"/>
          </a:xfrm>
        </p:grpSpPr>
        <p:sp>
          <p:nvSpPr>
            <p:cNvPr id="95256" name="Rectangle 15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5257" name="Text Box 16"/>
            <p:cNvSpPr txBox="1">
              <a:spLocks noChangeArrowheads="1"/>
            </p:cNvSpPr>
            <p:nvPr/>
          </p:nvSpPr>
          <p:spPr bwMode="auto">
            <a:xfrm>
              <a:off x="714" y="3032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5244" name="Text Box 17"/>
          <p:cNvSpPr txBox="1">
            <a:spLocks noChangeArrowheads="1"/>
          </p:cNvSpPr>
          <p:nvPr/>
        </p:nvSpPr>
        <p:spPr bwMode="auto">
          <a:xfrm>
            <a:off x="6251575" y="1717675"/>
            <a:ext cx="1065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198.69.10.10</a:t>
            </a:r>
          </a:p>
        </p:txBody>
      </p:sp>
      <p:grpSp>
        <p:nvGrpSpPr>
          <p:cNvPr id="95245" name="Group 18"/>
          <p:cNvGrpSpPr>
            <a:grpSpLocks/>
          </p:cNvGrpSpPr>
          <p:nvPr/>
        </p:nvGrpSpPr>
        <p:grpSpPr bwMode="auto">
          <a:xfrm>
            <a:off x="5173663" y="4821238"/>
            <a:ext cx="3100387" cy="979487"/>
            <a:chOff x="670" y="2989"/>
            <a:chExt cx="1783" cy="617"/>
          </a:xfrm>
        </p:grpSpPr>
        <p:sp>
          <p:nvSpPr>
            <p:cNvPr id="95254" name="Rectangle 19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5255" name="Text Box 20"/>
            <p:cNvSpPr txBox="1">
              <a:spLocks noChangeArrowheads="1"/>
            </p:cNvSpPr>
            <p:nvPr/>
          </p:nvSpPr>
          <p:spPr bwMode="auto">
            <a:xfrm>
              <a:off x="714" y="3032"/>
              <a:ext cx="10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95246" name="Group 21"/>
          <p:cNvGrpSpPr>
            <a:grpSpLocks/>
          </p:cNvGrpSpPr>
          <p:nvPr/>
        </p:nvGrpSpPr>
        <p:grpSpPr bwMode="auto">
          <a:xfrm>
            <a:off x="5189538" y="2238375"/>
            <a:ext cx="3187700" cy="914400"/>
            <a:chOff x="625" y="1436"/>
            <a:chExt cx="1847" cy="576"/>
          </a:xfrm>
        </p:grpSpPr>
        <p:sp>
          <p:nvSpPr>
            <p:cNvPr id="95252" name="Rectangle 22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5253" name="Text Box 23"/>
            <p:cNvSpPr txBox="1">
              <a:spLocks noChangeArrowheads="1"/>
            </p:cNvSpPr>
            <p:nvPr/>
          </p:nvSpPr>
          <p:spPr bwMode="auto">
            <a:xfrm>
              <a:off x="625" y="1445"/>
              <a:ext cx="184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connected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{198.69.10.10.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1500,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128.36.2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3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2.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:6789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95247" name="Group 24"/>
          <p:cNvGrpSpPr>
            <a:grpSpLocks/>
          </p:cNvGrpSpPr>
          <p:nvPr/>
        </p:nvGrpSpPr>
        <p:grpSpPr bwMode="auto">
          <a:xfrm>
            <a:off x="904875" y="3387725"/>
            <a:ext cx="3130550" cy="960438"/>
            <a:chOff x="625" y="1436"/>
            <a:chExt cx="1827" cy="576"/>
          </a:xfrm>
        </p:grpSpPr>
        <p:sp>
          <p:nvSpPr>
            <p:cNvPr id="95250" name="Rectangle 25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5251" name="Text Box 26"/>
            <p:cNvSpPr txBox="1">
              <a:spLocks noChangeArrowheads="1"/>
            </p:cNvSpPr>
            <p:nvPr/>
          </p:nvSpPr>
          <p:spPr bwMode="auto">
            <a:xfrm>
              <a:off x="625" y="1445"/>
              <a:ext cx="1827" cy="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state: 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established</a:t>
              </a:r>
              <a:endParaRPr lang="en-US" altLang="x-none" sz="1000">
                <a:solidFill>
                  <a:srgbClr val="FF0000"/>
                </a:solidFill>
                <a:latin typeface="Comic Sans MS" charset="0"/>
              </a:endParaRP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address:  {128.36.2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3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2.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5:</a:t>
              </a:r>
              <a:r>
                <a:rPr lang="en-US" altLang="zh-CN" sz="1000" b="1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, 198.69.10.10.</a:t>
              </a:r>
              <a:r>
                <a:rPr lang="en-US" altLang="x-none" sz="1000" b="1">
                  <a:solidFill>
                    <a:srgbClr val="FF0000"/>
                  </a:solidFill>
                  <a:latin typeface="Comic Sans MS" charset="0"/>
                </a:rPr>
                <a:t>1500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49300" y="6146800"/>
            <a:ext cx="7967663" cy="692150"/>
            <a:chOff x="749300" y="6146800"/>
            <a:chExt cx="7967663" cy="692150"/>
          </a:xfrm>
        </p:grpSpPr>
        <p:sp>
          <p:nvSpPr>
            <p:cNvPr id="95248" name="Text Box 27"/>
            <p:cNvSpPr txBox="1">
              <a:spLocks noChangeArrowheads="1"/>
            </p:cNvSpPr>
            <p:nvPr/>
          </p:nvSpPr>
          <p:spPr bwMode="auto">
            <a:xfrm>
              <a:off x="749300" y="6472238"/>
              <a:ext cx="521652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>
                  <a:solidFill>
                    <a:srgbClr val="000000"/>
                  </a:solidFill>
                  <a:latin typeface="Comic Sans MS" charset="0"/>
                </a:rPr>
                <a:t>Packet sent to the socket with </a:t>
              </a:r>
              <a:r>
                <a:rPr lang="en-US" altLang="x-none">
                  <a:solidFill>
                    <a:srgbClr val="FF0000"/>
                  </a:solidFill>
                  <a:latin typeface="Comic Sans MS" charset="0"/>
                </a:rPr>
                <a:t>the best match</a:t>
              </a:r>
              <a:r>
                <a:rPr lang="en-US" altLang="x-none">
                  <a:solidFill>
                    <a:srgbClr val="000000"/>
                  </a:solidFill>
                  <a:latin typeface="Comic Sans MS" charset="0"/>
                </a:rPr>
                <a:t>!</a:t>
              </a:r>
            </a:p>
          </p:txBody>
        </p:sp>
        <p:sp>
          <p:nvSpPr>
            <p:cNvPr id="95249" name="Text Box 28"/>
            <p:cNvSpPr txBox="1">
              <a:spLocks noChangeArrowheads="1"/>
            </p:cNvSpPr>
            <p:nvPr/>
          </p:nvSpPr>
          <p:spPr bwMode="auto">
            <a:xfrm>
              <a:off x="758825" y="6146800"/>
              <a:ext cx="79581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Packet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demutiplexing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 is based on (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dst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addr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dst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 port,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src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addr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src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 port)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Demo</a:t>
            </a:r>
          </a:p>
        </p:txBody>
      </p:sp>
      <p:sp>
        <p:nvSpPr>
          <p:cNvPr id="97282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What if more client connections than backlog allowed?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We continue to start java </a:t>
            </a:r>
            <a:r>
              <a:rPr lang="en-US" altLang="x-none" dirty="0" err="1">
                <a:ea typeface="ＭＳ Ｐゴシック" charset="-128"/>
              </a:rPr>
              <a:t>TCPClient</a:t>
            </a:r>
            <a:r>
              <a:rPr lang="en-US" altLang="x-none" dirty="0">
                <a:ea typeface="ＭＳ Ｐゴシック" charset="-128"/>
              </a:rPr>
              <a:t> </a:t>
            </a:r>
          </a:p>
        </p:txBody>
      </p:sp>
      <p:sp>
        <p:nvSpPr>
          <p:cNvPr id="97283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7F85FD1-EA2E-224A-BCA5-FCCE51B19D9D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84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9833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>
                <a:ea typeface="ＭＳ Ｐゴシック" charset="-128"/>
              </a:rPr>
              <a:t>Example: Java server (TCP)</a:t>
            </a:r>
          </a:p>
        </p:txBody>
      </p:sp>
      <p:sp>
        <p:nvSpPr>
          <p:cNvPr id="99330" name="Rectangle 3"/>
          <p:cNvSpPr>
            <a:spLocks noChangeArrowheads="1"/>
          </p:cNvSpPr>
          <p:nvPr/>
        </p:nvSpPr>
        <p:spPr bwMode="auto">
          <a:xfrm>
            <a:off x="2565400" y="1309688"/>
            <a:ext cx="6262688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import java.io.*;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import java.net.*;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class TCPServer {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public static void main(String argv[]) throws Exception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{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String clientSentence;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String capitalizedSentence;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ServerSocket welcomeSocket = new ServerSocket(6789);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while(true) {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Socket connectionSocket = welcomeSocket.accept();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BufferedReader inFromClient =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new BufferedReader(new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InputStreamReader(connectionSocket.getInputStream()));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9331" name="Text Box 5"/>
          <p:cNvSpPr txBox="1">
            <a:spLocks noChangeArrowheads="1"/>
          </p:cNvSpPr>
          <p:nvPr/>
        </p:nvSpPr>
        <p:spPr bwMode="auto">
          <a:xfrm>
            <a:off x="207963" y="4337050"/>
            <a:ext cx="2214562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Wait, on welcoming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socket for contact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by 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99332" name="Freeform 9"/>
          <p:cNvSpPr>
            <a:spLocks/>
          </p:cNvSpPr>
          <p:nvPr/>
        </p:nvSpPr>
        <p:spPr bwMode="auto">
          <a:xfrm>
            <a:off x="2314575" y="4424363"/>
            <a:ext cx="123825" cy="766762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9333" name="Line 10"/>
          <p:cNvSpPr>
            <a:spLocks noChangeShapeType="1"/>
          </p:cNvSpPr>
          <p:nvPr/>
        </p:nvSpPr>
        <p:spPr bwMode="auto">
          <a:xfrm>
            <a:off x="2452688" y="4864100"/>
            <a:ext cx="604837" cy="12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99334" name="Object 3"/>
          <p:cNvGraphicFramePr>
            <a:graphicFrameLocks noChangeAspect="1"/>
          </p:cNvGraphicFramePr>
          <p:nvPr/>
        </p:nvGraphicFramePr>
        <p:xfrm>
          <a:off x="5880100" y="234950"/>
          <a:ext cx="3208338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99" name="Photo Editor Photo" r:id="rId4" imgW="11155332" imgH="7535327" progId="MSPhotoEd.3">
                  <p:embed/>
                </p:oleObj>
              </mc:Choice>
              <mc:Fallback>
                <p:oleObj name="Photo Editor Photo" r:id="rId4" imgW="11155332" imgH="7535327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234950"/>
                        <a:ext cx="3208338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5" name="Rectangle 1"/>
          <p:cNvSpPr>
            <a:spLocks noChangeArrowheads="1"/>
          </p:cNvSpPr>
          <p:nvPr/>
        </p:nvSpPr>
        <p:spPr bwMode="auto">
          <a:xfrm>
            <a:off x="2968625" y="5268913"/>
            <a:ext cx="5691188" cy="13255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Rectangle 2"/>
          <p:cNvSpPr>
            <a:spLocks noChangeArrowheads="1"/>
          </p:cNvSpPr>
          <p:nvPr/>
        </p:nvSpPr>
        <p:spPr bwMode="auto">
          <a:xfrm>
            <a:off x="533400" y="239713"/>
            <a:ext cx="8053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3600" u="sng" dirty="0">
                <a:solidFill>
                  <a:srgbClr val="3333CC"/>
                </a:solidFill>
                <a:latin typeface="+mj-lt"/>
                <a:ea typeface="ＭＳ Ｐゴシック" charset="0"/>
                <a:cs typeface="ＭＳ Ｐゴシック" charset="0"/>
              </a:rPr>
              <a:t>Example: Server accept()</a:t>
            </a:r>
          </a:p>
        </p:txBody>
      </p:sp>
      <p:sp>
        <p:nvSpPr>
          <p:cNvPr id="101378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101379" name="Text Box 4"/>
          <p:cNvSpPr txBox="1">
            <a:spLocks noChangeArrowheads="1"/>
          </p:cNvSpPr>
          <p:nvPr/>
        </p:nvSpPr>
        <p:spPr bwMode="auto">
          <a:xfrm>
            <a:off x="6294438" y="1328738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101380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1381" name="Text Box 6"/>
          <p:cNvSpPr txBox="1">
            <a:spLocks noChangeArrowheads="1"/>
          </p:cNvSpPr>
          <p:nvPr/>
        </p:nvSpPr>
        <p:spPr bwMode="auto">
          <a:xfrm>
            <a:off x="677863" y="1928813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grpSp>
        <p:nvGrpSpPr>
          <p:cNvPr id="101382" name="Group 7"/>
          <p:cNvGrpSpPr>
            <a:grpSpLocks/>
          </p:cNvGrpSpPr>
          <p:nvPr/>
        </p:nvGrpSpPr>
        <p:grpSpPr bwMode="auto">
          <a:xfrm>
            <a:off x="885825" y="2279650"/>
            <a:ext cx="3060700" cy="960438"/>
            <a:chOff x="625" y="1436"/>
            <a:chExt cx="1786" cy="576"/>
          </a:xfrm>
        </p:grpSpPr>
        <p:sp>
          <p:nvSpPr>
            <p:cNvPr id="101402" name="Rectangle 8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01403" name="Text Box 9"/>
            <p:cNvSpPr txBox="1">
              <a:spLocks noChangeArrowheads="1"/>
            </p:cNvSpPr>
            <p:nvPr/>
          </p:nvSpPr>
          <p:spPr bwMode="auto">
            <a:xfrm>
              <a:off x="625" y="1445"/>
              <a:ext cx="111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 </a:t>
              </a:r>
              <a:b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</a:b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101383" name="Text Box 10"/>
          <p:cNvSpPr txBox="1">
            <a:spLocks noChangeArrowheads="1"/>
          </p:cNvSpPr>
          <p:nvPr/>
        </p:nvSpPr>
        <p:spPr bwMode="auto">
          <a:xfrm>
            <a:off x="1827213" y="1616075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101384" name="Rectangle 11"/>
          <p:cNvSpPr>
            <a:spLocks noChangeArrowheads="1"/>
          </p:cNvSpPr>
          <p:nvPr/>
        </p:nvSpPr>
        <p:spPr bwMode="auto">
          <a:xfrm>
            <a:off x="5099050" y="2114550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1385" name="Text Box 12"/>
          <p:cNvSpPr txBox="1">
            <a:spLocks noChangeArrowheads="1"/>
          </p:cNvSpPr>
          <p:nvPr/>
        </p:nvSpPr>
        <p:spPr bwMode="auto">
          <a:xfrm>
            <a:off x="4983163" y="1925638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sp>
        <p:nvSpPr>
          <p:cNvPr id="101386" name="Line 13"/>
          <p:cNvSpPr>
            <a:spLocks noChangeShapeType="1"/>
          </p:cNvSpPr>
          <p:nvPr/>
        </p:nvSpPr>
        <p:spPr bwMode="auto">
          <a:xfrm>
            <a:off x="6800850" y="3482975"/>
            <a:ext cx="11113" cy="116205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101387" name="Group 14"/>
          <p:cNvGrpSpPr>
            <a:grpSpLocks/>
          </p:cNvGrpSpPr>
          <p:nvPr/>
        </p:nvGrpSpPr>
        <p:grpSpPr bwMode="auto">
          <a:xfrm>
            <a:off x="901700" y="4789488"/>
            <a:ext cx="3057525" cy="979487"/>
            <a:chOff x="670" y="2989"/>
            <a:chExt cx="1783" cy="617"/>
          </a:xfrm>
        </p:grpSpPr>
        <p:sp>
          <p:nvSpPr>
            <p:cNvPr id="101400" name="Rectangle 15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01401" name="Text Box 16"/>
            <p:cNvSpPr txBox="1">
              <a:spLocks noChangeArrowheads="1"/>
            </p:cNvSpPr>
            <p:nvPr/>
          </p:nvSpPr>
          <p:spPr bwMode="auto">
            <a:xfrm>
              <a:off x="714" y="3032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101388" name="Text Box 17"/>
          <p:cNvSpPr txBox="1">
            <a:spLocks noChangeArrowheads="1"/>
          </p:cNvSpPr>
          <p:nvPr/>
        </p:nvSpPr>
        <p:spPr bwMode="auto">
          <a:xfrm>
            <a:off x="6251575" y="1717675"/>
            <a:ext cx="1065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198.69.10.10</a:t>
            </a:r>
          </a:p>
        </p:txBody>
      </p:sp>
      <p:grpSp>
        <p:nvGrpSpPr>
          <p:cNvPr id="101389" name="Group 18"/>
          <p:cNvGrpSpPr>
            <a:grpSpLocks/>
          </p:cNvGrpSpPr>
          <p:nvPr/>
        </p:nvGrpSpPr>
        <p:grpSpPr bwMode="auto">
          <a:xfrm>
            <a:off x="5173663" y="4821238"/>
            <a:ext cx="3100387" cy="979487"/>
            <a:chOff x="670" y="2989"/>
            <a:chExt cx="1783" cy="617"/>
          </a:xfrm>
        </p:grpSpPr>
        <p:sp>
          <p:nvSpPr>
            <p:cNvPr id="101398" name="Rectangle 19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01399" name="Text Box 20"/>
            <p:cNvSpPr txBox="1">
              <a:spLocks noChangeArrowheads="1"/>
            </p:cNvSpPr>
            <p:nvPr/>
          </p:nvSpPr>
          <p:spPr bwMode="auto">
            <a:xfrm>
              <a:off x="714" y="3032"/>
              <a:ext cx="10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101390" name="Group 21"/>
          <p:cNvGrpSpPr>
            <a:grpSpLocks/>
          </p:cNvGrpSpPr>
          <p:nvPr/>
        </p:nvGrpSpPr>
        <p:grpSpPr bwMode="auto">
          <a:xfrm>
            <a:off x="5189538" y="2238375"/>
            <a:ext cx="3187700" cy="914400"/>
            <a:chOff x="625" y="1436"/>
            <a:chExt cx="1847" cy="576"/>
          </a:xfrm>
        </p:grpSpPr>
        <p:sp>
          <p:nvSpPr>
            <p:cNvPr id="101396" name="Rectangle 22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01397" name="Text Box 23"/>
            <p:cNvSpPr txBox="1">
              <a:spLocks noChangeArrowheads="1"/>
            </p:cNvSpPr>
            <p:nvPr/>
          </p:nvSpPr>
          <p:spPr bwMode="auto">
            <a:xfrm>
              <a:off x="625" y="1445"/>
              <a:ext cx="184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connected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{198.69.10.10.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1500,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128.36.2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3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2.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:6789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101391" name="Group 24"/>
          <p:cNvGrpSpPr>
            <a:grpSpLocks/>
          </p:cNvGrpSpPr>
          <p:nvPr/>
        </p:nvGrpSpPr>
        <p:grpSpPr bwMode="auto">
          <a:xfrm>
            <a:off x="904875" y="3387725"/>
            <a:ext cx="3130550" cy="960438"/>
            <a:chOff x="625" y="1436"/>
            <a:chExt cx="1827" cy="576"/>
          </a:xfrm>
        </p:grpSpPr>
        <p:sp>
          <p:nvSpPr>
            <p:cNvPr id="101394" name="Rectangle 25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01395" name="Text Box 26"/>
            <p:cNvSpPr txBox="1">
              <a:spLocks noChangeArrowheads="1"/>
            </p:cNvSpPr>
            <p:nvPr/>
          </p:nvSpPr>
          <p:spPr bwMode="auto">
            <a:xfrm>
              <a:off x="625" y="1445"/>
              <a:ext cx="1827" cy="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state: 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established</a:t>
              </a:r>
              <a:endParaRPr lang="en-US" altLang="x-none" sz="1000">
                <a:solidFill>
                  <a:srgbClr val="FF0000"/>
                </a:solidFill>
                <a:latin typeface="Comic Sans MS" charset="0"/>
              </a:endParaRP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address:  {128.36.2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3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2.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5:</a:t>
              </a:r>
              <a:r>
                <a:rPr lang="en-US" altLang="zh-CN" sz="1000" b="1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, 198.69.10.10.</a:t>
              </a:r>
              <a:r>
                <a:rPr lang="en-US" altLang="x-none" sz="1000" b="1">
                  <a:solidFill>
                    <a:srgbClr val="FF0000"/>
                  </a:solidFill>
                  <a:latin typeface="Comic Sans MS" charset="0"/>
                </a:rPr>
                <a:t>1500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101392" name="Rectangle 1"/>
          <p:cNvSpPr>
            <a:spLocks noChangeArrowheads="1"/>
          </p:cNvSpPr>
          <p:nvPr/>
        </p:nvSpPr>
        <p:spPr bwMode="auto">
          <a:xfrm>
            <a:off x="0" y="1423988"/>
            <a:ext cx="18049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connectionSocket </a:t>
            </a:r>
            <a:endParaRPr lang="en-US" altLang="x-none" sz="1600"/>
          </a:p>
        </p:txBody>
      </p:sp>
      <p:cxnSp>
        <p:nvCxnSpPr>
          <p:cNvPr id="101393" name="Straight Arrow Connector 3"/>
          <p:cNvCxnSpPr>
            <a:cxnSpLocks noChangeShapeType="1"/>
            <a:endCxn id="101395" idx="1"/>
          </p:cNvCxnSpPr>
          <p:nvPr/>
        </p:nvCxnSpPr>
        <p:spPr bwMode="auto">
          <a:xfrm>
            <a:off x="374650" y="1717675"/>
            <a:ext cx="530225" cy="2035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Example: Java server (TCP): Processing</a:t>
            </a:r>
          </a:p>
        </p:txBody>
      </p:sp>
      <p:sp>
        <p:nvSpPr>
          <p:cNvPr id="103426" name="Rectangle 3"/>
          <p:cNvSpPr>
            <a:spLocks noChangeArrowheads="1"/>
          </p:cNvSpPr>
          <p:nvPr/>
        </p:nvSpPr>
        <p:spPr bwMode="auto">
          <a:xfrm>
            <a:off x="1897063" y="1338263"/>
            <a:ext cx="6999287" cy="477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BufferedReader inFromClient =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      new BufferedReader(new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          InputStreamReader(connectionSocket.getInputStream()));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clientSentence = inFromClient.readLine();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capitalizedSentence = clientSentence.toUpperCase() + '\n'; </a:t>
            </a:r>
            <a:br>
              <a:rPr lang="en-US" altLang="x-none" sz="1800">
                <a:solidFill>
                  <a:srgbClr val="000000"/>
                </a:solidFill>
                <a:latin typeface="Arial" charset="0"/>
              </a:rPr>
            </a:br>
            <a:br>
              <a:rPr lang="en-US" altLang="x-none" sz="1800">
                <a:solidFill>
                  <a:srgbClr val="000000"/>
                </a:solidFill>
                <a:latin typeface="Arial" charset="0"/>
              </a:rPr>
            </a:b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DataOutputStream  outToClient =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 new DataOutputStream</a:t>
            </a:r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(connectionSocket.getOutputStream());</a:t>
            </a: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outToClient.writeBytes(capitalizedSentence);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}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}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}</a:t>
            </a:r>
            <a:r>
              <a:rPr lang="en-US" altLang="x-none" sz="1800">
                <a:solidFill>
                  <a:srgbClr val="000000"/>
                </a:solidFill>
              </a:rPr>
              <a:t> </a:t>
            </a:r>
          </a:p>
          <a:p>
            <a:pPr algn="l"/>
            <a:r>
              <a:rPr lang="en-US" altLang="x-none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103427" name="Group 16"/>
          <p:cNvGrpSpPr>
            <a:grpSpLocks/>
          </p:cNvGrpSpPr>
          <p:nvPr/>
        </p:nvGrpSpPr>
        <p:grpSpPr bwMode="auto">
          <a:xfrm>
            <a:off x="573088" y="2554288"/>
            <a:ext cx="1804987" cy="641350"/>
            <a:chOff x="738188" y="2813939"/>
            <a:chExt cx="1804987" cy="641350"/>
          </a:xfrm>
        </p:grpSpPr>
        <p:sp>
          <p:nvSpPr>
            <p:cNvPr id="103432" name="Text Box 4"/>
            <p:cNvSpPr txBox="1">
              <a:spLocks noChangeArrowheads="1"/>
            </p:cNvSpPr>
            <p:nvPr/>
          </p:nvSpPr>
          <p:spPr bwMode="auto">
            <a:xfrm>
              <a:off x="738188" y="2813939"/>
              <a:ext cx="1482725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Read in  line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from socket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03433" name="Freeform 6"/>
            <p:cNvSpPr>
              <a:spLocks/>
            </p:cNvSpPr>
            <p:nvPr/>
          </p:nvSpPr>
          <p:spPr bwMode="auto">
            <a:xfrm>
              <a:off x="2028825" y="2813939"/>
              <a:ext cx="161925" cy="533400"/>
            </a:xfrm>
            <a:custGeom>
              <a:avLst/>
              <a:gdLst>
                <a:gd name="T0" fmla="*/ 0 w 78"/>
                <a:gd name="T1" fmla="*/ 0 h 342"/>
                <a:gd name="T2" fmla="*/ 2147483647 w 78"/>
                <a:gd name="T3" fmla="*/ 0 h 342"/>
                <a:gd name="T4" fmla="*/ 2147483647 w 78"/>
                <a:gd name="T5" fmla="*/ 2147483647 h 342"/>
                <a:gd name="T6" fmla="*/ 2147483647 w 78"/>
                <a:gd name="T7" fmla="*/ 2147483647 h 3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342"/>
                <a:gd name="T14" fmla="*/ 78 w 78"/>
                <a:gd name="T15" fmla="*/ 342 h 3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342">
                  <a:moveTo>
                    <a:pt x="0" y="0"/>
                  </a:moveTo>
                  <a:lnTo>
                    <a:pt x="78" y="0"/>
                  </a:lnTo>
                  <a:lnTo>
                    <a:pt x="78" y="342"/>
                  </a:lnTo>
                  <a:lnTo>
                    <a:pt x="6" y="342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3434" name="Line 7"/>
            <p:cNvSpPr>
              <a:spLocks noChangeShapeType="1"/>
            </p:cNvSpPr>
            <p:nvPr/>
          </p:nvSpPr>
          <p:spPr bwMode="auto">
            <a:xfrm flipV="1">
              <a:off x="2209800" y="3113976"/>
              <a:ext cx="333375" cy="4763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03428" name="Text Box 6"/>
          <p:cNvSpPr txBox="1">
            <a:spLocks noChangeArrowheads="1"/>
          </p:cNvSpPr>
          <p:nvPr/>
        </p:nvSpPr>
        <p:spPr bwMode="auto">
          <a:xfrm>
            <a:off x="-92075" y="1500188"/>
            <a:ext cx="2093913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Create input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stream, attached 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to socket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03429" name="Freeform 11"/>
          <p:cNvSpPr>
            <a:spLocks/>
          </p:cNvSpPr>
          <p:nvPr/>
        </p:nvSpPr>
        <p:spPr bwMode="auto">
          <a:xfrm>
            <a:off x="1885950" y="1608138"/>
            <a:ext cx="152400" cy="7381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3430" name="Line 12"/>
          <p:cNvSpPr>
            <a:spLocks noChangeShapeType="1"/>
          </p:cNvSpPr>
          <p:nvPr/>
        </p:nvSpPr>
        <p:spPr bwMode="auto">
          <a:xfrm flipV="1">
            <a:off x="2043113" y="1803400"/>
            <a:ext cx="64770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3431" name="Rectangle 1"/>
          <p:cNvSpPr>
            <a:spLocks noChangeArrowheads="1"/>
          </p:cNvSpPr>
          <p:nvPr/>
        </p:nvSpPr>
        <p:spPr bwMode="auto">
          <a:xfrm>
            <a:off x="2662238" y="3641725"/>
            <a:ext cx="6105525" cy="1270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80400" cy="1143000"/>
          </a:xfrm>
        </p:spPr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Example: Java server (TCP): Output</a:t>
            </a:r>
          </a:p>
        </p:txBody>
      </p:sp>
      <p:sp>
        <p:nvSpPr>
          <p:cNvPr id="105474" name="Rectangle 3"/>
          <p:cNvSpPr>
            <a:spLocks noChangeArrowheads="1"/>
          </p:cNvSpPr>
          <p:nvPr/>
        </p:nvSpPr>
        <p:spPr bwMode="auto">
          <a:xfrm>
            <a:off x="1897063" y="1338263"/>
            <a:ext cx="6999287" cy="477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BufferedReader inFromClient =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      new BufferedReader(new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          InputStreamReader(connectionSocket.getInputStream()));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clientSentence = inFromClient.readLine();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capitalizedSentence = clientSentence.toUpperCase() + '\n'; </a:t>
            </a:r>
            <a:br>
              <a:rPr lang="en-US" altLang="x-none" sz="1800">
                <a:solidFill>
                  <a:srgbClr val="000000"/>
                </a:solidFill>
                <a:latin typeface="Arial" charset="0"/>
              </a:rPr>
            </a:br>
            <a:br>
              <a:rPr lang="en-US" altLang="x-none" sz="1800">
                <a:solidFill>
                  <a:srgbClr val="000000"/>
                </a:solidFill>
                <a:latin typeface="Arial" charset="0"/>
              </a:rPr>
            </a:b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DataOutputStream  outToClient =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 new DataOutputStream</a:t>
            </a:r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(connectionSocket.getOutputStream());</a:t>
            </a: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outToClient.writeBytes(capitalizedSentence);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}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}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}</a:t>
            </a:r>
            <a:r>
              <a:rPr lang="en-US" altLang="x-none" sz="1800">
                <a:solidFill>
                  <a:srgbClr val="000000"/>
                </a:solidFill>
              </a:rPr>
              <a:t> </a:t>
            </a:r>
          </a:p>
          <a:p>
            <a:pPr algn="l"/>
            <a:r>
              <a:rPr lang="en-US" altLang="x-none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105475" name="Group 15"/>
          <p:cNvGrpSpPr>
            <a:grpSpLocks/>
          </p:cNvGrpSpPr>
          <p:nvPr/>
        </p:nvGrpSpPr>
        <p:grpSpPr bwMode="auto">
          <a:xfrm>
            <a:off x="0" y="3341688"/>
            <a:ext cx="2373313" cy="915987"/>
            <a:chOff x="127000" y="1735138"/>
            <a:chExt cx="2373313" cy="915987"/>
          </a:xfrm>
        </p:grpSpPr>
        <p:sp>
          <p:nvSpPr>
            <p:cNvPr id="105483" name="Text Box 5"/>
            <p:cNvSpPr txBox="1">
              <a:spLocks noChangeArrowheads="1"/>
            </p:cNvSpPr>
            <p:nvPr/>
          </p:nvSpPr>
          <p:spPr bwMode="auto">
            <a:xfrm>
              <a:off x="127000" y="1735138"/>
              <a:ext cx="2093913" cy="915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Create output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stream, attached 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to socket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05484" name="Freeform 8"/>
            <p:cNvSpPr>
              <a:spLocks/>
            </p:cNvSpPr>
            <p:nvPr/>
          </p:nvSpPr>
          <p:spPr bwMode="auto">
            <a:xfrm>
              <a:off x="2057400" y="1795463"/>
              <a:ext cx="133350" cy="814387"/>
            </a:xfrm>
            <a:custGeom>
              <a:avLst/>
              <a:gdLst>
                <a:gd name="T0" fmla="*/ 0 w 78"/>
                <a:gd name="T1" fmla="*/ 0 h 342"/>
                <a:gd name="T2" fmla="*/ 2147483647 w 78"/>
                <a:gd name="T3" fmla="*/ 0 h 342"/>
                <a:gd name="T4" fmla="*/ 2147483647 w 78"/>
                <a:gd name="T5" fmla="*/ 2147483647 h 342"/>
                <a:gd name="T6" fmla="*/ 2147483647 w 78"/>
                <a:gd name="T7" fmla="*/ 2147483647 h 3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342"/>
                <a:gd name="T14" fmla="*/ 78 w 78"/>
                <a:gd name="T15" fmla="*/ 342 h 3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342">
                  <a:moveTo>
                    <a:pt x="0" y="0"/>
                  </a:moveTo>
                  <a:lnTo>
                    <a:pt x="78" y="0"/>
                  </a:lnTo>
                  <a:lnTo>
                    <a:pt x="78" y="342"/>
                  </a:lnTo>
                  <a:lnTo>
                    <a:pt x="6" y="342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5485" name="Line 9"/>
            <p:cNvSpPr>
              <a:spLocks noChangeShapeType="1"/>
            </p:cNvSpPr>
            <p:nvPr/>
          </p:nvSpPr>
          <p:spPr bwMode="auto">
            <a:xfrm flipV="1">
              <a:off x="2214563" y="2347913"/>
              <a:ext cx="285750" cy="14287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05476" name="Text Box 10"/>
          <p:cNvSpPr txBox="1">
            <a:spLocks noChangeArrowheads="1"/>
          </p:cNvSpPr>
          <p:nvPr/>
        </p:nvSpPr>
        <p:spPr bwMode="auto">
          <a:xfrm>
            <a:off x="344488" y="4521200"/>
            <a:ext cx="168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Write out line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to socket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05477" name="Freeform 11"/>
          <p:cNvSpPr>
            <a:spLocks/>
          </p:cNvSpPr>
          <p:nvPr/>
        </p:nvSpPr>
        <p:spPr bwMode="auto">
          <a:xfrm>
            <a:off x="1863725" y="4576763"/>
            <a:ext cx="161925" cy="57150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5478" name="Line 12"/>
          <p:cNvSpPr>
            <a:spLocks noChangeShapeType="1"/>
          </p:cNvSpPr>
          <p:nvPr/>
        </p:nvSpPr>
        <p:spPr bwMode="auto">
          <a:xfrm flipV="1">
            <a:off x="2044700" y="4762500"/>
            <a:ext cx="3333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5479" name="Text Box 13"/>
          <p:cNvSpPr txBox="1">
            <a:spLocks noChangeArrowheads="1"/>
          </p:cNvSpPr>
          <p:nvPr/>
        </p:nvSpPr>
        <p:spPr bwMode="auto">
          <a:xfrm>
            <a:off x="3209925" y="5654675"/>
            <a:ext cx="2878138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End of while loop,</a:t>
            </a:r>
          </a:p>
          <a:p>
            <a:pPr algn="l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loop back and wait for</a:t>
            </a:r>
          </a:p>
          <a:p>
            <a:pPr algn="l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another client connection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05480" name="Freeform 14"/>
          <p:cNvSpPr>
            <a:spLocks/>
          </p:cNvSpPr>
          <p:nvPr/>
        </p:nvSpPr>
        <p:spPr bwMode="auto">
          <a:xfrm rot="10784139">
            <a:off x="3190875" y="5645150"/>
            <a:ext cx="160338" cy="912813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5481" name="Line 15"/>
          <p:cNvSpPr>
            <a:spLocks noChangeShapeType="1"/>
          </p:cNvSpPr>
          <p:nvPr/>
        </p:nvSpPr>
        <p:spPr bwMode="auto">
          <a:xfrm flipH="1" flipV="1">
            <a:off x="2543175" y="5318125"/>
            <a:ext cx="647700" cy="60483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5482" name="Rectangle 1"/>
          <p:cNvSpPr>
            <a:spLocks noChangeArrowheads="1"/>
          </p:cNvSpPr>
          <p:nvPr/>
        </p:nvSpPr>
        <p:spPr bwMode="auto">
          <a:xfrm>
            <a:off x="2325688" y="1636713"/>
            <a:ext cx="6578600" cy="19431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/>
          </p:cNvSpPr>
          <p:nvPr>
            <p:ph type="title"/>
          </p:nvPr>
        </p:nvSpPr>
        <p:spPr>
          <a:xfrm>
            <a:off x="533400" y="82550"/>
            <a:ext cx="7772400" cy="1144588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7522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itchFamily="2" charset="2"/>
                  <a:buChar char="q"/>
                </a:pPr>
                <a:r>
                  <a:rPr lang="en-US" altLang="x-none" dirty="0">
                    <a:ea typeface="ＭＳ Ｐゴシック" charset="-128"/>
                  </a:rPr>
                  <a:t>Assume that client requests arrive at a rate of lambda/second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altLang="x-none" dirty="0">
                    <a:ea typeface="ＭＳ Ｐゴシック" charset="-128"/>
                  </a:rPr>
                  <a:t>Assume that each request takes 1/</a:t>
                </a:r>
                <a14:m>
                  <m:oMath xmlns:m="http://schemas.openxmlformats.org/officeDocument/2006/math">
                    <m:r>
                      <a:rPr lang="en-US" altLang="x-none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x-none" dirty="0">
                    <a:ea typeface="ＭＳ Ｐゴシック" charset="-128"/>
                  </a:rPr>
                  <a:t> seconds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altLang="x-none" dirty="0">
                    <a:ea typeface="ＭＳ Ｐゴシック" charset="-128"/>
                    <a:sym typeface="Symbol" charset="2"/>
                  </a:rPr>
                  <a:t>A basic question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x-none" dirty="0">
                    <a:ea typeface="ＭＳ Ｐゴシック" charset="-128"/>
                    <a:sym typeface="Symbol" charset="2"/>
                  </a:rPr>
                  <a:t>How big is the backlog (welcome queue)</a:t>
                </a:r>
                <a:endParaRPr lang="en-US" altLang="x-none" dirty="0">
                  <a:ea typeface="ＭＳ Ｐゴシック" charset="-128"/>
                </a:endParaRPr>
              </a:p>
            </p:txBody>
          </p:sp>
        </mc:Choice>
        <mc:Fallback>
          <p:sp>
            <p:nvSpPr>
              <p:cNvPr id="10752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6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52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3575" y="6402388"/>
            <a:ext cx="2130425" cy="455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94" tIns="45647" rIns="91294" bIns="45647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3E5FF9A3-5D3E-ED48-9207-B0B2D3491746}" type="slidenum">
              <a:rPr lang="en-US" altLang="x-none" sz="1400">
                <a:solidFill>
                  <a:srgbClr val="000000"/>
                </a:solidFill>
              </a:rPr>
              <a:pPr eaLnBrk="1" hangingPunct="1"/>
              <a:t>89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07524" name="Rectangle 23"/>
          <p:cNvSpPr>
            <a:spLocks noChangeArrowheads="1"/>
          </p:cNvSpPr>
          <p:nvPr/>
        </p:nvSpPr>
        <p:spPr bwMode="auto">
          <a:xfrm>
            <a:off x="3429000" y="6096000"/>
            <a:ext cx="1371600" cy="36988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5" name="Oval 5"/>
          <p:cNvSpPr>
            <a:spLocks noChangeArrowheads="1"/>
          </p:cNvSpPr>
          <p:nvPr/>
        </p:nvSpPr>
        <p:spPr bwMode="auto">
          <a:xfrm>
            <a:off x="4800600" y="6019800"/>
            <a:ext cx="6096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6" name="Rectangle 6"/>
          <p:cNvSpPr>
            <a:spLocks noChangeArrowheads="1"/>
          </p:cNvSpPr>
          <p:nvPr/>
        </p:nvSpPr>
        <p:spPr bwMode="auto">
          <a:xfrm>
            <a:off x="3594100" y="4953000"/>
            <a:ext cx="1206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ea typeface="宋体" charset="-122"/>
              </a:rPr>
              <a:t>Welcome </a:t>
            </a:r>
            <a:br>
              <a:rPr lang="en-US" altLang="zh-CN">
                <a:solidFill>
                  <a:srgbClr val="000000"/>
                </a:solidFill>
                <a:ea typeface="宋体" charset="-122"/>
              </a:rPr>
            </a:br>
            <a:r>
              <a:rPr lang="en-US" altLang="zh-CN">
                <a:solidFill>
                  <a:srgbClr val="000000"/>
                </a:solidFill>
                <a:ea typeface="宋体" charset="-122"/>
              </a:rPr>
              <a:t>Socket </a:t>
            </a:r>
            <a:br>
              <a:rPr lang="en-US" altLang="zh-CN">
                <a:solidFill>
                  <a:srgbClr val="000000"/>
                </a:solidFill>
                <a:ea typeface="宋体" charset="-122"/>
              </a:rPr>
            </a:br>
            <a:r>
              <a:rPr lang="en-US" altLang="zh-CN">
                <a:solidFill>
                  <a:srgbClr val="000000"/>
                </a:solidFill>
                <a:ea typeface="宋体" charset="-122"/>
              </a:rPr>
              <a:t>Queue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107527" name="Right Arrow 7"/>
          <p:cNvSpPr>
            <a:spLocks noChangeArrowheads="1"/>
          </p:cNvSpPr>
          <p:nvPr/>
        </p:nvSpPr>
        <p:spPr bwMode="auto">
          <a:xfrm>
            <a:off x="2667000" y="6096000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8" name="Right Arrow 8"/>
          <p:cNvSpPr>
            <a:spLocks noChangeArrowheads="1"/>
          </p:cNvSpPr>
          <p:nvPr/>
        </p:nvSpPr>
        <p:spPr bwMode="auto">
          <a:xfrm>
            <a:off x="5410200" y="6096000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9" name="Rectangle 9"/>
          <p:cNvSpPr>
            <a:spLocks noChangeArrowheads="1"/>
          </p:cNvSpPr>
          <p:nvPr/>
        </p:nvSpPr>
        <p:spPr bwMode="auto">
          <a:xfrm>
            <a:off x="34290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0" name="Rectangle 10"/>
          <p:cNvSpPr>
            <a:spLocks noChangeArrowheads="1"/>
          </p:cNvSpPr>
          <p:nvPr/>
        </p:nvSpPr>
        <p:spPr bwMode="auto">
          <a:xfrm>
            <a:off x="36576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1" name="Rectangle 11"/>
          <p:cNvSpPr>
            <a:spLocks noChangeArrowheads="1"/>
          </p:cNvSpPr>
          <p:nvPr/>
        </p:nvSpPr>
        <p:spPr bwMode="auto">
          <a:xfrm>
            <a:off x="38862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2" name="Rectangle 12"/>
          <p:cNvSpPr>
            <a:spLocks noChangeArrowheads="1"/>
          </p:cNvSpPr>
          <p:nvPr/>
        </p:nvSpPr>
        <p:spPr bwMode="auto">
          <a:xfrm>
            <a:off x="41148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3" name="Rectangle 13"/>
          <p:cNvSpPr>
            <a:spLocks noChangeArrowheads="1"/>
          </p:cNvSpPr>
          <p:nvPr/>
        </p:nvSpPr>
        <p:spPr bwMode="auto">
          <a:xfrm>
            <a:off x="43434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4" name="Rectangle 14"/>
          <p:cNvSpPr>
            <a:spLocks noChangeArrowheads="1"/>
          </p:cNvSpPr>
          <p:nvPr/>
        </p:nvSpPr>
        <p:spPr bwMode="auto">
          <a:xfrm>
            <a:off x="45720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CD7DA36-7343-CE4C-8E7A-73CAB5D8E1D2}" type="slidenum">
              <a:rPr lang="en-US" altLang="x-none" sz="1200">
                <a:latin typeface="Tahoma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x-none" sz="1200">
              <a:latin typeface="Tahoma" charset="0"/>
            </a:endParaRPr>
          </a:p>
        </p:txBody>
      </p:sp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611188" y="381000"/>
            <a:ext cx="799941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4000" u="sng" dirty="0">
                <a:solidFill>
                  <a:schemeClr val="accent2"/>
                </a:solidFill>
              </a:rPr>
              <a:t>Java Execution</a:t>
            </a:r>
          </a:p>
        </p:txBody>
      </p:sp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533400" y="1495425"/>
            <a:ext cx="8305800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2"/>
              <a:buChar char="q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dirty="0"/>
              <a:t>To execute a Java program, another piece of software called an </a:t>
            </a:r>
            <a:r>
              <a:rPr lang="en-US" altLang="x-none" i="1" dirty="0">
                <a:solidFill>
                  <a:srgbClr val="C00000"/>
                </a:solidFill>
              </a:rPr>
              <a:t>interpreter</a:t>
            </a:r>
            <a:r>
              <a:rPr lang="en-US" altLang="x-none" i="1" dirty="0"/>
              <a:t>, </a:t>
            </a:r>
            <a:r>
              <a:rPr lang="en-US" altLang="x-none" dirty="0"/>
              <a:t>translates between bytecode and the actual machine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altLang="x-none" dirty="0"/>
              <a:t>an interpreter is specific to a specific platform 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altLang="x-none" dirty="0"/>
              <a:t>the interpreter understands java bytecode, and then issues instructions in the specific platform for which it is written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altLang="x-none" dirty="0"/>
              <a:t>we also say that an interpreter provides a java virtual machine (JVM)</a:t>
            </a:r>
          </a:p>
        </p:txBody>
      </p:sp>
    </p:spTree>
    <p:extLst>
      <p:ext uri="{BB962C8B-B14F-4D97-AF65-F5344CB8AC3E}">
        <p14:creationId xmlns:p14="http://schemas.microsoft.com/office/powerpoint/2010/main" val="13366148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Analysis</a:t>
            </a:r>
          </a:p>
        </p:txBody>
      </p:sp>
      <p:sp>
        <p:nvSpPr>
          <p:cNvPr id="109570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Is there any interop issue in the sample program?</a:t>
            </a:r>
          </a:p>
        </p:txBody>
      </p:sp>
      <p:sp>
        <p:nvSpPr>
          <p:cNvPr id="109571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852C2F7-34F6-734D-8993-964870E3DB99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90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Analysis</a:t>
            </a:r>
          </a:p>
        </p:txBody>
      </p:sp>
      <p:sp>
        <p:nvSpPr>
          <p:cNvPr id="111618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Is there any interop issue in the sample program?</a:t>
            </a:r>
          </a:p>
          <a:p>
            <a:pPr lvl="1">
              <a:buFont typeface="Wingdings" pitchFamily="2" charset="2"/>
              <a:buChar char="q"/>
            </a:pPr>
            <a:r>
              <a:rPr lang="en-US" altLang="x-none" dirty="0" err="1">
                <a:ea typeface="ＭＳ Ｐゴシック" charset="-128"/>
              </a:rPr>
              <a:t>DataOutputStream</a:t>
            </a:r>
            <a:r>
              <a:rPr lang="en-US" altLang="x-none" dirty="0">
                <a:ea typeface="ＭＳ Ｐゴシック" charset="-128"/>
              </a:rPr>
              <a:t> </a:t>
            </a:r>
            <a:r>
              <a:rPr lang="en-US" altLang="x-none" dirty="0" err="1">
                <a:ea typeface="ＭＳ Ｐゴシック" charset="-128"/>
              </a:rPr>
              <a:t>writeBytes</a:t>
            </a:r>
            <a:r>
              <a:rPr lang="en-US" altLang="x-none" dirty="0">
                <a:ea typeface="ＭＳ Ｐゴシック" charset="-128"/>
              </a:rPr>
              <a:t>(String) truncates</a:t>
            </a:r>
          </a:p>
          <a:p>
            <a:pPr lvl="3"/>
            <a:r>
              <a:rPr lang="en-US" altLang="x-none" sz="1600" dirty="0">
                <a:latin typeface="Comic Sans MS" charset="0"/>
                <a:ea typeface="ＭＳ Ｐゴシック" charset="-128"/>
              </a:rPr>
              <a:t>http://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docs.oracle.com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javase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/1.4.2/docs/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api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/java/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io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DataOutputStream.html#writeBytes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(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java.lang.String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)</a:t>
            </a:r>
          </a:p>
          <a:p>
            <a:pPr lvl="1"/>
            <a:endParaRPr lang="en-US" altLang="x-none" dirty="0">
              <a:ea typeface="ＭＳ Ｐゴシック" charset="-128"/>
            </a:endParaRPr>
          </a:p>
        </p:txBody>
      </p:sp>
      <p:sp>
        <p:nvSpPr>
          <p:cNvPr id="111619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4B105AD-59DC-A942-8EE9-1E5AAACBA4EE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91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r>
              <a:rPr lang="en-US" dirty="0"/>
              <a:t>Summary: Basic </a:t>
            </a:r>
            <a:r>
              <a:rPr lang="en-US"/>
              <a:t>Socket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They are relatively straightforward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UDP: </a:t>
            </a:r>
            <a:r>
              <a:rPr lang="en-US" dirty="0" err="1"/>
              <a:t>DatagramSocket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TCP: </a:t>
            </a:r>
            <a:r>
              <a:rPr lang="en-US" dirty="0" err="1"/>
              <a:t>ServerSocket</a:t>
            </a:r>
            <a:r>
              <a:rPr lang="en-US" dirty="0"/>
              <a:t>, Socket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main function of socket is multiplexing/</a:t>
            </a:r>
            <a:r>
              <a:rPr lang="en-US" dirty="0" err="1"/>
              <a:t>demultiplexing</a:t>
            </a:r>
            <a:r>
              <a:rPr lang="en-US" dirty="0"/>
              <a:t> to application processes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UDP uses (</a:t>
            </a:r>
            <a:r>
              <a:rPr lang="en-US" dirty="0" err="1"/>
              <a:t>dst</a:t>
            </a:r>
            <a:r>
              <a:rPr lang="en-US" dirty="0"/>
              <a:t> IP, port)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TCP uses (</a:t>
            </a:r>
            <a:r>
              <a:rPr lang="en-US" dirty="0" err="1"/>
              <a:t>src</a:t>
            </a:r>
            <a:r>
              <a:rPr lang="en-US" dirty="0"/>
              <a:t> IP, </a:t>
            </a:r>
            <a:r>
              <a:rPr lang="en-US" dirty="0" err="1"/>
              <a:t>src</a:t>
            </a:r>
            <a:r>
              <a:rPr lang="en-US" dirty="0"/>
              <a:t> port, </a:t>
            </a:r>
            <a:r>
              <a:rPr lang="en-US" dirty="0" err="1"/>
              <a:t>dst</a:t>
            </a:r>
            <a:r>
              <a:rPr lang="en-US" dirty="0"/>
              <a:t> IP, </a:t>
            </a:r>
            <a:r>
              <a:rPr lang="en-US" dirty="0" err="1"/>
              <a:t>dst</a:t>
            </a:r>
            <a:r>
              <a:rPr lang="en-US" dirty="0"/>
              <a:t> port)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Always pay attention to encoding/decoding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432D70-7B4D-0A49-99E8-04F1AB2CC91A}" type="slidenum">
              <a:rPr lang="en-US" altLang="x-none" smtClean="0"/>
              <a:pPr/>
              <a:t>92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07409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Outline	</a:t>
            </a:r>
          </a:p>
        </p:txBody>
      </p:sp>
      <p:sp>
        <p:nvSpPr>
          <p:cNvPr id="1136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Admin and recap</a:t>
            </a:r>
          </a:p>
          <a:p>
            <a:r>
              <a:rPr lang="en-US" altLang="x-none" dirty="0">
                <a:ea typeface="ＭＳ Ｐゴシック" charset="-128"/>
              </a:rPr>
              <a:t>Basic network applications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Email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DNS</a:t>
            </a:r>
          </a:p>
          <a:p>
            <a:r>
              <a:rPr lang="en-US" altLang="x-none" dirty="0">
                <a:ea typeface="ＭＳ Ｐゴシック" charset="-128"/>
              </a:rPr>
              <a:t>Network application programming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UDP sockets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TCP sockets</a:t>
            </a:r>
          </a:p>
          <a:p>
            <a:r>
              <a:rPr lang="en-US" altLang="x-none" dirty="0">
                <a:ea typeface="ＭＳ Ｐゴシック" charset="-128"/>
              </a:rPr>
              <a:t>Network applications (continue)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File transfer (FTP) and extension</a:t>
            </a: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3E0666C-05F9-0848-AD26-796CF51578D7}" type="slidenum">
              <a:rPr lang="en-US" altLang="x-none" sz="1400">
                <a:solidFill>
                  <a:srgbClr val="000000"/>
                </a:solidFill>
              </a:rPr>
              <a:pPr/>
              <a:t>93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D5F44F2-4CC4-8C4E-9131-FCFA5DF3CADF}" type="slidenum">
              <a:rPr lang="en-US" altLang="x-none" sz="1400">
                <a:solidFill>
                  <a:srgbClr val="000000"/>
                </a:solidFill>
              </a:rPr>
              <a:pPr/>
              <a:t>94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FTP: the File Transfer Protocol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2300" y="3705225"/>
            <a:ext cx="7458075" cy="2543175"/>
          </a:xfrm>
        </p:spPr>
        <p:txBody>
          <a:bodyPr/>
          <a:lstStyle/>
          <a:p>
            <a:r>
              <a:rPr lang="en-US" altLang="zh-CN" sz="2000">
                <a:ea typeface="宋体" charset="-122"/>
              </a:rPr>
              <a:t>T</a:t>
            </a:r>
            <a:r>
              <a:rPr lang="en-US" altLang="x-none" sz="2000">
                <a:ea typeface="ＭＳ Ｐゴシック" charset="-128"/>
              </a:rPr>
              <a:t>ransfer file</a:t>
            </a:r>
            <a:r>
              <a:rPr lang="en-US" altLang="zh-CN" sz="2000">
                <a:ea typeface="宋体" charset="-122"/>
              </a:rPr>
              <a:t>s</a:t>
            </a:r>
            <a:r>
              <a:rPr lang="en-US" altLang="x-none" sz="2000">
                <a:ea typeface="ＭＳ Ｐゴシック" charset="-128"/>
              </a:rPr>
              <a:t> to/from remote hos</a:t>
            </a:r>
            <a:r>
              <a:rPr lang="en-US" altLang="zh-CN" sz="2000">
                <a:ea typeface="宋体" charset="-122"/>
              </a:rPr>
              <a:t>t</a:t>
            </a:r>
            <a:endParaRPr lang="en-US" altLang="x-none" sz="2000">
              <a:ea typeface="ＭＳ Ｐゴシック" charset="-128"/>
            </a:endParaRPr>
          </a:p>
          <a:p>
            <a:r>
              <a:rPr lang="en-US" altLang="zh-CN" sz="2000">
                <a:ea typeface="宋体" charset="-122"/>
              </a:rPr>
              <a:t>C</a:t>
            </a:r>
            <a:r>
              <a:rPr lang="en-US" altLang="x-none" sz="2000">
                <a:ea typeface="ＭＳ Ｐゴシック" charset="-128"/>
              </a:rPr>
              <a:t>lient/server model</a:t>
            </a:r>
          </a:p>
          <a:p>
            <a:pPr lvl="1"/>
            <a:r>
              <a:rPr lang="en-US" altLang="x-none" sz="2000" i="1">
                <a:solidFill>
                  <a:schemeClr val="accent2"/>
                </a:solidFill>
                <a:ea typeface="ＭＳ Ｐゴシック" charset="-128"/>
              </a:rPr>
              <a:t>client:</a:t>
            </a:r>
            <a:r>
              <a:rPr lang="en-US" altLang="x-none" sz="2000">
                <a:ea typeface="ＭＳ Ｐゴシック" charset="-128"/>
              </a:rPr>
              <a:t> side that initiates transfer (either to/from remote)</a:t>
            </a:r>
          </a:p>
          <a:p>
            <a:pPr lvl="1"/>
            <a:r>
              <a:rPr lang="en-US" altLang="x-none" sz="2000" i="1">
                <a:solidFill>
                  <a:schemeClr val="accent2"/>
                </a:solidFill>
                <a:ea typeface="ＭＳ Ｐゴシック" charset="-128"/>
              </a:rPr>
              <a:t>server:</a:t>
            </a:r>
            <a:r>
              <a:rPr lang="en-US" altLang="x-none" sz="2000">
                <a:ea typeface="ＭＳ Ｐゴシック" charset="-128"/>
              </a:rPr>
              <a:t> remote host</a:t>
            </a:r>
          </a:p>
          <a:p>
            <a:r>
              <a:rPr lang="en-US" altLang="x-none" sz="2000">
                <a:ea typeface="ＭＳ Ｐゴシック" charset="-128"/>
              </a:rPr>
              <a:t>ftp: RFC 959</a:t>
            </a:r>
          </a:p>
          <a:p>
            <a:r>
              <a:rPr lang="en-US" altLang="x-none" sz="2000">
                <a:ea typeface="ＭＳ Ｐゴシック" charset="-128"/>
              </a:rPr>
              <a:t>ftp server: port 21/20</a:t>
            </a:r>
            <a:r>
              <a:rPr lang="en-US" altLang="zh-CN" sz="2000">
                <a:ea typeface="宋体" charset="-122"/>
              </a:rPr>
              <a:t> (smtp 25, http 80)</a:t>
            </a:r>
            <a:endParaRPr lang="en-US" altLang="x-none" sz="2000">
              <a:ea typeface="ＭＳ Ｐゴシック" charset="-128"/>
            </a:endParaRPr>
          </a:p>
        </p:txBody>
      </p:sp>
      <p:graphicFrame>
        <p:nvGraphicFramePr>
          <p:cNvPr id="115716" name="Object 3"/>
          <p:cNvGraphicFramePr>
            <a:graphicFrameLocks noChangeAspect="1"/>
          </p:cNvGraphicFramePr>
          <p:nvPr/>
        </p:nvGraphicFramePr>
        <p:xfrm>
          <a:off x="3313113" y="1574800"/>
          <a:ext cx="776287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0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1574800"/>
                        <a:ext cx="776287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5717" name="Group 6"/>
          <p:cNvGrpSpPr>
            <a:grpSpLocks/>
          </p:cNvGrpSpPr>
          <p:nvPr/>
        </p:nvGrpSpPr>
        <p:grpSpPr bwMode="auto">
          <a:xfrm>
            <a:off x="6764338" y="1412875"/>
            <a:ext cx="355600" cy="933450"/>
            <a:chOff x="4180" y="783"/>
            <a:chExt cx="150" cy="307"/>
          </a:xfrm>
        </p:grpSpPr>
        <p:sp>
          <p:nvSpPr>
            <p:cNvPr id="115749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0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1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2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3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54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55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6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15718" name="Line 15"/>
          <p:cNvSpPr>
            <a:spLocks noChangeShapeType="1"/>
          </p:cNvSpPr>
          <p:nvPr/>
        </p:nvSpPr>
        <p:spPr bwMode="auto">
          <a:xfrm>
            <a:off x="4352925" y="2190750"/>
            <a:ext cx="2209800" cy="95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19" name="Text Box 16"/>
          <p:cNvSpPr txBox="1">
            <a:spLocks noChangeArrowheads="1"/>
          </p:cNvSpPr>
          <p:nvPr/>
        </p:nvSpPr>
        <p:spPr bwMode="auto">
          <a:xfrm>
            <a:off x="4275138" y="1874838"/>
            <a:ext cx="2409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file transfer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15720" name="Group 17"/>
          <p:cNvGrpSpPr>
            <a:grpSpLocks/>
          </p:cNvGrpSpPr>
          <p:nvPr/>
        </p:nvGrpSpPr>
        <p:grpSpPr bwMode="auto">
          <a:xfrm>
            <a:off x="6511925" y="1866900"/>
            <a:ext cx="800100" cy="828675"/>
            <a:chOff x="3898" y="1386"/>
            <a:chExt cx="504" cy="522"/>
          </a:xfrm>
        </p:grpSpPr>
        <p:sp>
          <p:nvSpPr>
            <p:cNvPr id="115747" name="Rectangle 18"/>
            <p:cNvSpPr>
              <a:spLocks noChangeArrowheads="1"/>
            </p:cNvSpPr>
            <p:nvPr/>
          </p:nvSpPr>
          <p:spPr bwMode="auto">
            <a:xfrm>
              <a:off x="3930" y="1386"/>
              <a:ext cx="444" cy="52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48" name="Text Box 19"/>
            <p:cNvSpPr txBox="1">
              <a:spLocks noChangeArrowheads="1"/>
            </p:cNvSpPr>
            <p:nvPr/>
          </p:nvSpPr>
          <p:spPr bwMode="auto">
            <a:xfrm>
              <a:off x="3898" y="1463"/>
              <a:ext cx="50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15721" name="Group 20"/>
          <p:cNvGrpSpPr>
            <a:grpSpLocks/>
          </p:cNvGrpSpPr>
          <p:nvPr/>
        </p:nvGrpSpPr>
        <p:grpSpPr bwMode="auto">
          <a:xfrm>
            <a:off x="2582863" y="1857375"/>
            <a:ext cx="1790700" cy="852488"/>
            <a:chOff x="1645" y="1326"/>
            <a:chExt cx="1128" cy="537"/>
          </a:xfrm>
        </p:grpSpPr>
        <p:sp>
          <p:nvSpPr>
            <p:cNvPr id="115743" name="Rectangle 21"/>
            <p:cNvSpPr>
              <a:spLocks noChangeArrowheads="1"/>
            </p:cNvSpPr>
            <p:nvPr/>
          </p:nvSpPr>
          <p:spPr bwMode="auto">
            <a:xfrm>
              <a:off x="2328" y="1326"/>
              <a:ext cx="444" cy="52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44" name="Rectangle 22"/>
            <p:cNvSpPr>
              <a:spLocks noChangeArrowheads="1"/>
            </p:cNvSpPr>
            <p:nvPr/>
          </p:nvSpPr>
          <p:spPr bwMode="auto">
            <a:xfrm>
              <a:off x="1704" y="1332"/>
              <a:ext cx="606" cy="52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45" name="Text Box 23"/>
            <p:cNvSpPr txBox="1">
              <a:spLocks noChangeArrowheads="1"/>
            </p:cNvSpPr>
            <p:nvPr/>
          </p:nvSpPr>
          <p:spPr bwMode="auto">
            <a:xfrm>
              <a:off x="1645" y="1343"/>
              <a:ext cx="738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user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interface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15746" name="Text Box 24"/>
            <p:cNvSpPr txBox="1">
              <a:spLocks noChangeArrowheads="1"/>
            </p:cNvSpPr>
            <p:nvPr/>
          </p:nvSpPr>
          <p:spPr bwMode="auto">
            <a:xfrm>
              <a:off x="2323" y="1403"/>
              <a:ext cx="45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15722" name="Group 25"/>
          <p:cNvGrpSpPr>
            <a:grpSpLocks/>
          </p:cNvGrpSpPr>
          <p:nvPr/>
        </p:nvGrpSpPr>
        <p:grpSpPr bwMode="auto">
          <a:xfrm>
            <a:off x="3219450" y="2695575"/>
            <a:ext cx="1674813" cy="712788"/>
            <a:chOff x="1812" y="1776"/>
            <a:chExt cx="1055" cy="449"/>
          </a:xfrm>
        </p:grpSpPr>
        <p:grpSp>
          <p:nvGrpSpPr>
            <p:cNvPr id="115735" name="Group 26"/>
            <p:cNvGrpSpPr>
              <a:grpSpLocks/>
            </p:cNvGrpSpPr>
            <p:nvPr/>
          </p:nvGrpSpPr>
          <p:grpSpPr bwMode="auto">
            <a:xfrm>
              <a:off x="1903" y="1845"/>
              <a:ext cx="316" cy="313"/>
              <a:chOff x="4939" y="1431"/>
              <a:chExt cx="316" cy="313"/>
            </a:xfrm>
          </p:grpSpPr>
          <p:sp>
            <p:nvSpPr>
              <p:cNvPr id="115738" name="Oval 27"/>
              <p:cNvSpPr>
                <a:spLocks noChangeArrowheads="1"/>
              </p:cNvSpPr>
              <p:nvPr/>
            </p:nvSpPr>
            <p:spPr bwMode="auto">
              <a:xfrm>
                <a:off x="4941" y="1663"/>
                <a:ext cx="310" cy="81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9" name="Rectangle 28"/>
              <p:cNvSpPr>
                <a:spLocks noChangeArrowheads="1"/>
              </p:cNvSpPr>
              <p:nvPr/>
            </p:nvSpPr>
            <p:spPr bwMode="auto">
              <a:xfrm>
                <a:off x="4942" y="1490"/>
                <a:ext cx="313" cy="21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40" name="Oval 29"/>
              <p:cNvSpPr>
                <a:spLocks noChangeArrowheads="1"/>
              </p:cNvSpPr>
              <p:nvPr/>
            </p:nvSpPr>
            <p:spPr bwMode="auto">
              <a:xfrm>
                <a:off x="4939" y="1431"/>
                <a:ext cx="313" cy="95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41" name="Line 30"/>
              <p:cNvSpPr>
                <a:spLocks noChangeShapeType="1"/>
              </p:cNvSpPr>
              <p:nvPr/>
            </p:nvSpPr>
            <p:spPr bwMode="auto">
              <a:xfrm>
                <a:off x="5251" y="1479"/>
                <a:ext cx="1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42" name="Line 31"/>
              <p:cNvSpPr>
                <a:spLocks noChangeShapeType="1"/>
              </p:cNvSpPr>
              <p:nvPr/>
            </p:nvSpPr>
            <p:spPr bwMode="auto">
              <a:xfrm flipH="1">
                <a:off x="4939" y="1483"/>
                <a:ext cx="1" cy="2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5736" name="Text Box 32"/>
            <p:cNvSpPr txBox="1">
              <a:spLocks noChangeArrowheads="1"/>
            </p:cNvSpPr>
            <p:nvPr/>
          </p:nvSpPr>
          <p:spPr bwMode="auto">
            <a:xfrm>
              <a:off x="2189" y="1859"/>
              <a:ext cx="67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local file</a:t>
              </a:r>
            </a:p>
            <a:p>
              <a:pPr algn="l"/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system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15737" name="Line 33"/>
            <p:cNvSpPr>
              <a:spLocks noChangeShapeType="1"/>
            </p:cNvSpPr>
            <p:nvPr/>
          </p:nvSpPr>
          <p:spPr bwMode="auto">
            <a:xfrm>
              <a:off x="1812" y="1776"/>
              <a:ext cx="204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723" name="Line 34"/>
          <p:cNvSpPr>
            <a:spLocks noChangeShapeType="1"/>
          </p:cNvSpPr>
          <p:nvPr/>
        </p:nvSpPr>
        <p:spPr bwMode="auto">
          <a:xfrm flipH="1">
            <a:off x="3714750" y="2686050"/>
            <a:ext cx="333375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5724" name="Group 35"/>
          <p:cNvGrpSpPr>
            <a:grpSpLocks/>
          </p:cNvGrpSpPr>
          <p:nvPr/>
        </p:nvGrpSpPr>
        <p:grpSpPr bwMode="auto">
          <a:xfrm>
            <a:off x="6659563" y="2824163"/>
            <a:ext cx="501650" cy="496887"/>
            <a:chOff x="4939" y="1431"/>
            <a:chExt cx="316" cy="313"/>
          </a:xfrm>
        </p:grpSpPr>
        <p:sp>
          <p:nvSpPr>
            <p:cNvPr id="115730" name="Oval 36"/>
            <p:cNvSpPr>
              <a:spLocks noChangeArrowheads="1"/>
            </p:cNvSpPr>
            <p:nvPr/>
          </p:nvSpPr>
          <p:spPr bwMode="auto">
            <a:xfrm>
              <a:off x="4941" y="1663"/>
              <a:ext cx="310" cy="81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31" name="Rectangle 37"/>
            <p:cNvSpPr>
              <a:spLocks noChangeArrowheads="1"/>
            </p:cNvSpPr>
            <p:nvPr/>
          </p:nvSpPr>
          <p:spPr bwMode="auto">
            <a:xfrm>
              <a:off x="4942" y="1490"/>
              <a:ext cx="313" cy="21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32" name="Oval 38"/>
            <p:cNvSpPr>
              <a:spLocks noChangeArrowheads="1"/>
            </p:cNvSpPr>
            <p:nvPr/>
          </p:nvSpPr>
          <p:spPr bwMode="auto">
            <a:xfrm>
              <a:off x="4939" y="1431"/>
              <a:ext cx="313" cy="9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33" name="Line 39"/>
            <p:cNvSpPr>
              <a:spLocks noChangeShapeType="1"/>
            </p:cNvSpPr>
            <p:nvPr/>
          </p:nvSpPr>
          <p:spPr bwMode="auto">
            <a:xfrm>
              <a:off x="5251" y="1479"/>
              <a:ext cx="1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34" name="Line 40"/>
            <p:cNvSpPr>
              <a:spLocks noChangeShapeType="1"/>
            </p:cNvSpPr>
            <p:nvPr/>
          </p:nvSpPr>
          <p:spPr bwMode="auto">
            <a:xfrm flipH="1">
              <a:off x="4939" y="1483"/>
              <a:ext cx="1" cy="2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725" name="Text Box 41"/>
          <p:cNvSpPr txBox="1">
            <a:spLocks noChangeArrowheads="1"/>
          </p:cNvSpPr>
          <p:nvPr/>
        </p:nvSpPr>
        <p:spPr bwMode="auto">
          <a:xfrm>
            <a:off x="7161213" y="2789238"/>
            <a:ext cx="14573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remote file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system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15726" name="Line 42"/>
          <p:cNvSpPr>
            <a:spLocks noChangeShapeType="1"/>
          </p:cNvSpPr>
          <p:nvPr/>
        </p:nvSpPr>
        <p:spPr bwMode="auto">
          <a:xfrm>
            <a:off x="6915150" y="2695575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5727" name="Picture 43" descr="Ali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1909763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28" name="Text Box 44"/>
          <p:cNvSpPr txBox="1">
            <a:spLocks noChangeArrowheads="1"/>
          </p:cNvSpPr>
          <p:nvPr/>
        </p:nvSpPr>
        <p:spPr bwMode="auto">
          <a:xfrm>
            <a:off x="1379538" y="2617788"/>
            <a:ext cx="9715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user 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at host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15729" name="Line 45"/>
          <p:cNvSpPr>
            <a:spLocks noChangeShapeType="1"/>
          </p:cNvSpPr>
          <p:nvPr/>
        </p:nvSpPr>
        <p:spPr bwMode="auto">
          <a:xfrm>
            <a:off x="2028825" y="2305050"/>
            <a:ext cx="581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DDD62C0-3012-D649-BACD-08A68449FE37}" type="slidenum">
              <a:rPr lang="en-US" altLang="x-none" sz="1400">
                <a:solidFill>
                  <a:srgbClr val="000000"/>
                </a:solidFill>
              </a:rPr>
              <a:pPr/>
              <a:t>95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13666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3200" u="sng" dirty="0">
                <a:solidFill>
                  <a:srgbClr val="3333CC"/>
                </a:solidFill>
                <a:latin typeface="+mn-lt"/>
                <a:ea typeface="ＭＳ Ｐゴシック" charset="0"/>
                <a:cs typeface="ＭＳ Ｐゴシック" charset="0"/>
              </a:rPr>
              <a:t>FTP Commands, Responses</a:t>
            </a:r>
            <a:endParaRPr lang="en-US" sz="3600" u="sng" dirty="0">
              <a:solidFill>
                <a:srgbClr val="3333CC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48835" name="Rectangle 3"/>
          <p:cNvSpPr>
            <a:spLocks noChangeArrowheads="1"/>
          </p:cNvSpPr>
          <p:nvPr/>
        </p:nvSpPr>
        <p:spPr bwMode="auto">
          <a:xfrm>
            <a:off x="533400" y="1600200"/>
            <a:ext cx="3970338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  <a:defRPr/>
            </a:pPr>
            <a:r>
              <a:rPr lang="en-US" sz="18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Sample commands:</a:t>
            </a:r>
            <a:endParaRPr lang="en-US" sz="20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Char char="r"/>
              <a:defRPr/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sent as ASCII text over control channel</a:t>
            </a:r>
            <a:endParaRPr lang="en-US" sz="18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Char char="r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USER </a:t>
            </a:r>
            <a:r>
              <a:rPr lang="en-US" sz="2000" b="1" i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username</a:t>
            </a:r>
            <a:endParaRPr lang="en-US" sz="1800" i="1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Char char="r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PASS </a:t>
            </a:r>
            <a:r>
              <a:rPr lang="en-US" sz="2000" b="1" i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password</a:t>
            </a: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Char char="r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PWD 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returns current </a:t>
            </a:r>
            <a:r>
              <a:rPr lang="en-US" sz="2000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dir</a:t>
            </a:r>
            <a:endParaRPr lang="en-US" sz="2000" b="1" i="1" dirty="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Char char="r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STAT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shows server status</a:t>
            </a:r>
            <a:endParaRPr lang="en-US" sz="2000" b="1" i="1" dirty="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Char char="r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LIST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returns list of file in current directory</a:t>
            </a:r>
            <a:endParaRPr lang="en-US" sz="18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Char char="r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RETR filename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retrieves (gets) file</a:t>
            </a: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Char char="r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STOR filename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stores  file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defRPr/>
            </a:pPr>
            <a:endParaRPr lang="en-US" sz="20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4495800" y="1600200"/>
            <a:ext cx="3810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u="sng">
                <a:solidFill>
                  <a:srgbClr val="FF0000"/>
                </a:solidFill>
              </a:rPr>
              <a:t>Sample return codes</a:t>
            </a:r>
            <a:endParaRPr lang="en-US" altLang="x-none">
              <a:solidFill>
                <a:srgbClr val="000000"/>
              </a:solidFill>
            </a:endParaRP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Char char="r"/>
            </a:pPr>
            <a:r>
              <a:rPr lang="en-US" altLang="x-none" sz="2000">
                <a:solidFill>
                  <a:srgbClr val="000000"/>
                </a:solidFill>
              </a:rPr>
              <a:t>status code and phrase</a:t>
            </a:r>
            <a:endParaRPr lang="en-US" altLang="x-none">
              <a:solidFill>
                <a:srgbClr val="000000"/>
              </a:solidFill>
            </a:endParaRP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Char char="r"/>
            </a:pPr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331 Username OK, password required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Char char="r"/>
            </a:pPr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125 data connection already open; transfer starting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Char char="r"/>
            </a:pPr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425 Can</a:t>
            </a:r>
            <a:r>
              <a:rPr lang="ja-JP" altLang="en-US" sz="2000" b="1">
                <a:solidFill>
                  <a:srgbClr val="000000"/>
                </a:solidFill>
                <a:latin typeface="Courier New" charset="0"/>
              </a:rPr>
              <a:t>’</a:t>
            </a:r>
            <a:r>
              <a:rPr lang="en-US" altLang="ja-JP" sz="2000" b="1">
                <a:solidFill>
                  <a:srgbClr val="000000"/>
                </a:solidFill>
                <a:latin typeface="Courier New" charset="0"/>
              </a:rPr>
              <a:t>t open data connection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Char char="r"/>
            </a:pPr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452 Error writing file</a:t>
            </a:r>
            <a:endParaRPr lang="en-US" altLang="x-none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5" grpId="0"/>
      <p:bldP spid="13926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A6A696C-FB5A-4E49-B9D5-0603DB36D793}" type="slidenum">
              <a:rPr lang="en-US" altLang="x-none" sz="1400">
                <a:solidFill>
                  <a:srgbClr val="000000"/>
                </a:solidFill>
              </a:rPr>
              <a:pPr/>
              <a:t>96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FTP Protocol Design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8" y="1582738"/>
            <a:ext cx="7458075" cy="2543175"/>
          </a:xfrm>
        </p:spPr>
        <p:txBody>
          <a:bodyPr/>
          <a:lstStyle/>
          <a:p>
            <a:r>
              <a:rPr lang="en-US" altLang="zh-CN">
                <a:ea typeface="宋体" charset="-122"/>
              </a:rPr>
              <a:t>What is the </a:t>
            </a:r>
            <a:br>
              <a:rPr lang="en-US" altLang="zh-CN">
                <a:ea typeface="宋体" charset="-122"/>
              </a:rPr>
            </a:br>
            <a:r>
              <a:rPr lang="en-US" altLang="zh-CN">
                <a:ea typeface="宋体" charset="-122"/>
              </a:rPr>
              <a:t>simplest design of </a:t>
            </a:r>
            <a:br>
              <a:rPr lang="en-US" altLang="zh-CN">
                <a:ea typeface="宋体" charset="-122"/>
              </a:rPr>
            </a:br>
            <a:r>
              <a:rPr lang="en-US" altLang="zh-CN">
                <a:ea typeface="宋体" charset="-122"/>
              </a:rPr>
              <a:t>data transfer?</a:t>
            </a:r>
          </a:p>
        </p:txBody>
      </p:sp>
      <p:graphicFrame>
        <p:nvGraphicFramePr>
          <p:cNvPr id="119812" name="Object 2"/>
          <p:cNvGraphicFramePr>
            <a:graphicFrameLocks noChangeAspect="1"/>
          </p:cNvGraphicFramePr>
          <p:nvPr/>
        </p:nvGraphicFramePr>
        <p:xfrm>
          <a:off x="4491038" y="3200400"/>
          <a:ext cx="7810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95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1038" y="3200400"/>
                        <a:ext cx="78105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9813" name="Group 6"/>
          <p:cNvGrpSpPr>
            <a:grpSpLocks/>
          </p:cNvGrpSpPr>
          <p:nvPr/>
        </p:nvGrpSpPr>
        <p:grpSpPr bwMode="auto">
          <a:xfrm>
            <a:off x="7904163" y="2743200"/>
            <a:ext cx="387350" cy="1508125"/>
            <a:chOff x="4180" y="783"/>
            <a:chExt cx="150" cy="307"/>
          </a:xfrm>
        </p:grpSpPr>
        <p:sp>
          <p:nvSpPr>
            <p:cNvPr id="119824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5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6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7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8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9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30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31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19814" name="Text Box 15"/>
          <p:cNvSpPr txBox="1">
            <a:spLocks noChangeArrowheads="1"/>
          </p:cNvSpPr>
          <p:nvPr/>
        </p:nvSpPr>
        <p:spPr bwMode="auto">
          <a:xfrm>
            <a:off x="4572000" y="1549400"/>
            <a:ext cx="84772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19815" name="Text Box 16"/>
          <p:cNvSpPr txBox="1">
            <a:spLocks noChangeArrowheads="1"/>
          </p:cNvSpPr>
          <p:nvPr/>
        </p:nvSpPr>
        <p:spPr bwMode="auto">
          <a:xfrm>
            <a:off x="7540625" y="1562100"/>
            <a:ext cx="95567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server</a:t>
            </a:r>
          </a:p>
        </p:txBody>
      </p:sp>
      <p:sp>
        <p:nvSpPr>
          <p:cNvPr id="119816" name="Line 17"/>
          <p:cNvSpPr>
            <a:spLocks noChangeShapeType="1"/>
          </p:cNvSpPr>
          <p:nvPr/>
        </p:nvSpPr>
        <p:spPr bwMode="auto">
          <a:xfrm>
            <a:off x="5302250" y="3138488"/>
            <a:ext cx="2562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17" name="Text Box 19"/>
          <p:cNvSpPr txBox="1">
            <a:spLocks noChangeArrowheads="1"/>
          </p:cNvSpPr>
          <p:nvPr/>
        </p:nvSpPr>
        <p:spPr bwMode="auto">
          <a:xfrm>
            <a:off x="5364163" y="2544763"/>
            <a:ext cx="24098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TCP control connection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port </a:t>
            </a:r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21</a:t>
            </a: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 at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19818" name="Group 4"/>
          <p:cNvGrpSpPr>
            <a:grpSpLocks/>
          </p:cNvGrpSpPr>
          <p:nvPr/>
        </p:nvGrpSpPr>
        <p:grpSpPr bwMode="auto">
          <a:xfrm>
            <a:off x="5294313" y="3632200"/>
            <a:ext cx="2562225" cy="393700"/>
            <a:chOff x="2892339" y="4249072"/>
            <a:chExt cx="2562225" cy="393700"/>
          </a:xfrm>
        </p:grpSpPr>
        <p:sp>
          <p:nvSpPr>
            <p:cNvPr id="119822" name="Line 18"/>
            <p:cNvSpPr>
              <a:spLocks noChangeShapeType="1"/>
            </p:cNvSpPr>
            <p:nvPr/>
          </p:nvSpPr>
          <p:spPr bwMode="auto">
            <a:xfrm flipV="1">
              <a:off x="2892339" y="462213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3" name="Text Box 20"/>
            <p:cNvSpPr txBox="1">
              <a:spLocks noChangeArrowheads="1"/>
            </p:cNvSpPr>
            <p:nvPr/>
          </p:nvSpPr>
          <p:spPr bwMode="auto">
            <a:xfrm>
              <a:off x="3039977" y="424907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25" name="Group 5"/>
          <p:cNvGrpSpPr>
            <a:grpSpLocks/>
          </p:cNvGrpSpPr>
          <p:nvPr/>
        </p:nvGrpSpPr>
        <p:grpSpPr bwMode="auto">
          <a:xfrm>
            <a:off x="5353050" y="4767263"/>
            <a:ext cx="2597150" cy="338137"/>
            <a:chOff x="2951077" y="5384135"/>
            <a:chExt cx="2597150" cy="338835"/>
          </a:xfrm>
        </p:grpSpPr>
        <p:sp>
          <p:nvSpPr>
            <p:cNvPr id="119820" name="Text Box 20"/>
            <p:cNvSpPr txBox="1">
              <a:spLocks noChangeArrowheads="1"/>
            </p:cNvSpPr>
            <p:nvPr/>
          </p:nvSpPr>
          <p:spPr bwMode="auto">
            <a:xfrm>
              <a:off x="3138402" y="5384135"/>
              <a:ext cx="2409825" cy="338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data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19821" name="Line 17"/>
            <p:cNvSpPr>
              <a:spLocks noChangeShapeType="1"/>
            </p:cNvSpPr>
            <p:nvPr/>
          </p:nvSpPr>
          <p:spPr bwMode="auto">
            <a:xfrm>
              <a:off x="2951077" y="540794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C358BA8-5D6E-FD46-A024-89D5FA3D28F4}" type="slidenum">
              <a:rPr lang="en-US" altLang="x-none" sz="1400">
                <a:solidFill>
                  <a:srgbClr val="000000"/>
                </a:solidFill>
              </a:rPr>
              <a:pPr/>
              <a:t>97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169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FTP: </a:t>
            </a:r>
            <a:r>
              <a:rPr lang="en-US" altLang="zh-CN" sz="3200">
                <a:ea typeface="宋体" charset="-122"/>
              </a:rPr>
              <a:t>A Client-Server Application with </a:t>
            </a:r>
            <a:r>
              <a:rPr lang="en-US" altLang="x-none" sz="3200">
                <a:ea typeface="ＭＳ Ｐゴシック" charset="-128"/>
              </a:rPr>
              <a:t>Separate Control, Data Connections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71882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T</a:t>
            </a:r>
            <a:r>
              <a:rPr lang="en-US" altLang="x-none" sz="2400" dirty="0">
                <a:solidFill>
                  <a:srgbClr val="FF0000"/>
                </a:solidFill>
                <a:ea typeface="ＭＳ Ｐゴシック" charset="-128"/>
              </a:rPr>
              <a:t>wo</a:t>
            </a:r>
            <a:r>
              <a:rPr lang="en-US" altLang="x-none" sz="2400" dirty="0">
                <a:ea typeface="ＭＳ Ｐゴシック" charset="-128"/>
              </a:rPr>
              <a:t> types of TCP connections opened:</a:t>
            </a:r>
          </a:p>
          <a:p>
            <a:pPr>
              <a:lnSpc>
                <a:spcPct val="90000"/>
              </a:lnSpc>
            </a:pPr>
            <a:endParaRPr lang="en-US" altLang="x-none" sz="2400" dirty="0">
              <a:ea typeface="ＭＳ Ｐゴシック" charset="-128"/>
            </a:endParaRPr>
          </a:p>
          <a:p>
            <a:pPr lvl="1">
              <a:lnSpc>
                <a:spcPct val="90000"/>
              </a:lnSpc>
            </a:pP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A control connection:</a:t>
            </a:r>
            <a:r>
              <a:rPr lang="en-US" altLang="x-none" dirty="0">
                <a:ea typeface="ＭＳ Ｐゴシック" charset="-128"/>
              </a:rPr>
              <a:t> exchange commands, responses between client, server.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ja-JP" altLang="en-US" sz="2400" dirty="0">
                <a:solidFill>
                  <a:srgbClr val="FF0000"/>
                </a:solidFill>
                <a:ea typeface="ＭＳ Ｐゴシック" charset="-128"/>
              </a:rPr>
              <a:t>“</a:t>
            </a:r>
            <a:r>
              <a:rPr lang="en-US" altLang="ja-JP" sz="2400" dirty="0">
                <a:solidFill>
                  <a:srgbClr val="FF0000"/>
                </a:solidFill>
                <a:ea typeface="ＭＳ Ｐゴシック" charset="-128"/>
              </a:rPr>
              <a:t>out of band control</a:t>
            </a:r>
            <a:r>
              <a:rPr lang="ja-JP" altLang="en-US" sz="2400" dirty="0">
                <a:solidFill>
                  <a:srgbClr val="FF0000"/>
                </a:solidFill>
                <a:ea typeface="ＭＳ Ｐゴシック" charset="-128"/>
              </a:rPr>
              <a:t>”</a:t>
            </a:r>
            <a:endParaRPr lang="en-US" altLang="ja-JP" sz="2400" dirty="0">
              <a:solidFill>
                <a:srgbClr val="FF0000"/>
              </a:solidFill>
              <a:ea typeface="ＭＳ Ｐゴシック" charset="-128"/>
            </a:endParaRPr>
          </a:p>
          <a:p>
            <a:pPr lvl="2">
              <a:lnSpc>
                <a:spcPct val="90000"/>
              </a:lnSpc>
              <a:buFontTx/>
              <a:buNone/>
            </a:pPr>
            <a:endParaRPr lang="en-US" altLang="ja-JP" sz="2400" dirty="0">
              <a:solidFill>
                <a:srgbClr val="FF0000"/>
              </a:solidFill>
              <a:ea typeface="ＭＳ Ｐゴシック" charset="-128"/>
            </a:endParaRPr>
          </a:p>
          <a:p>
            <a:pPr lvl="1">
              <a:lnSpc>
                <a:spcPct val="90000"/>
              </a:lnSpc>
            </a:pP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Data connections:</a:t>
            </a:r>
            <a:r>
              <a:rPr lang="en-US" altLang="x-none" dirty="0">
                <a:ea typeface="ＭＳ Ｐゴシック" charset="-128"/>
              </a:rPr>
              <a:t> each for file data to/from server</a:t>
            </a:r>
          </a:p>
        </p:txBody>
      </p:sp>
      <p:sp>
        <p:nvSpPr>
          <p:cNvPr id="154636" name="Text Box 5"/>
          <p:cNvSpPr txBox="1">
            <a:spLocks noChangeArrowheads="1"/>
          </p:cNvSpPr>
          <p:nvPr/>
        </p:nvSpPr>
        <p:spPr bwMode="auto">
          <a:xfrm>
            <a:off x="647700" y="5413375"/>
            <a:ext cx="7524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zh-CN" sz="2000">
                <a:solidFill>
                  <a:srgbClr val="000000"/>
                </a:solidFill>
                <a:latin typeface="Comic Sans MS" charset="0"/>
                <a:ea typeface="宋体" charset="-122"/>
              </a:rPr>
              <a:t>Discussion: why does FTP separate control/data connections?</a:t>
            </a:r>
            <a:endParaRPr lang="en-US" altLang="x-none" sz="20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641350" y="6086475"/>
            <a:ext cx="5092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zh-CN" sz="2000">
                <a:solidFill>
                  <a:srgbClr val="000000"/>
                </a:solidFill>
                <a:latin typeface="Comic Sans MS" charset="0"/>
                <a:ea typeface="宋体" charset="-122"/>
              </a:rPr>
              <a:t>Q: How to create a new data connection?</a:t>
            </a:r>
            <a:endParaRPr lang="en-US" altLang="x-none" sz="20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36" grpId="0"/>
      <p:bldP spid="2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0E48821-FAFD-7D4B-9DC3-67DACC49FC0B}" type="slidenum">
              <a:rPr lang="en-US" altLang="x-none" sz="1400">
                <a:solidFill>
                  <a:srgbClr val="000000"/>
                </a:solidFill>
              </a:rPr>
              <a:pPr/>
              <a:t>98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82563"/>
            <a:ext cx="82169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Traditional FTP: Client Specifies Port for Data Connection</a:t>
            </a:r>
            <a:endParaRPr lang="en-US" altLang="x-none">
              <a:ea typeface="ＭＳ Ｐゴシック" charset="-128"/>
            </a:endParaRPr>
          </a:p>
        </p:txBody>
      </p:sp>
      <p:graphicFrame>
        <p:nvGraphicFramePr>
          <p:cNvPr id="123907" name="Object 2"/>
          <p:cNvGraphicFramePr>
            <a:graphicFrameLocks noChangeAspect="1"/>
          </p:cNvGraphicFramePr>
          <p:nvPr/>
        </p:nvGraphicFramePr>
        <p:xfrm>
          <a:off x="2065338" y="3165475"/>
          <a:ext cx="7810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93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338" y="3165475"/>
                        <a:ext cx="78105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908" name="Group 6"/>
          <p:cNvGrpSpPr>
            <a:grpSpLocks/>
          </p:cNvGrpSpPr>
          <p:nvPr/>
        </p:nvGrpSpPr>
        <p:grpSpPr bwMode="auto">
          <a:xfrm>
            <a:off x="5478463" y="2708275"/>
            <a:ext cx="387350" cy="1508125"/>
            <a:chOff x="4180" y="783"/>
            <a:chExt cx="150" cy="307"/>
          </a:xfrm>
        </p:grpSpPr>
        <p:sp>
          <p:nvSpPr>
            <p:cNvPr id="123922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3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4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5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6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27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28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9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23909" name="Text Box 15"/>
          <p:cNvSpPr txBox="1">
            <a:spLocks noChangeArrowheads="1"/>
          </p:cNvSpPr>
          <p:nvPr/>
        </p:nvSpPr>
        <p:spPr bwMode="auto">
          <a:xfrm>
            <a:off x="2146300" y="1514475"/>
            <a:ext cx="84772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23910" name="Text Box 16"/>
          <p:cNvSpPr txBox="1">
            <a:spLocks noChangeArrowheads="1"/>
          </p:cNvSpPr>
          <p:nvPr/>
        </p:nvSpPr>
        <p:spPr bwMode="auto">
          <a:xfrm>
            <a:off x="5114925" y="1527175"/>
            <a:ext cx="95567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server</a:t>
            </a:r>
          </a:p>
        </p:txBody>
      </p:sp>
      <p:sp>
        <p:nvSpPr>
          <p:cNvPr id="123911" name="Line 17"/>
          <p:cNvSpPr>
            <a:spLocks noChangeShapeType="1"/>
          </p:cNvSpPr>
          <p:nvPr/>
        </p:nvSpPr>
        <p:spPr bwMode="auto">
          <a:xfrm>
            <a:off x="2876550" y="3103563"/>
            <a:ext cx="2562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12" name="Text Box 19"/>
          <p:cNvSpPr txBox="1">
            <a:spLocks noChangeArrowheads="1"/>
          </p:cNvSpPr>
          <p:nvPr/>
        </p:nvSpPr>
        <p:spPr bwMode="auto">
          <a:xfrm>
            <a:off x="2938463" y="2509838"/>
            <a:ext cx="24098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TCP control connection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port </a:t>
            </a:r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21</a:t>
            </a: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 at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23913" name="Group 3"/>
          <p:cNvGrpSpPr>
            <a:grpSpLocks/>
          </p:cNvGrpSpPr>
          <p:nvPr/>
        </p:nvGrpSpPr>
        <p:grpSpPr bwMode="auto">
          <a:xfrm>
            <a:off x="2879725" y="3492500"/>
            <a:ext cx="2562225" cy="393700"/>
            <a:chOff x="2879639" y="3491835"/>
            <a:chExt cx="2562225" cy="393700"/>
          </a:xfrm>
        </p:grpSpPr>
        <p:sp>
          <p:nvSpPr>
            <p:cNvPr id="123920" name="Line 18"/>
            <p:cNvSpPr>
              <a:spLocks noChangeShapeType="1"/>
            </p:cNvSpPr>
            <p:nvPr/>
          </p:nvSpPr>
          <p:spPr bwMode="auto">
            <a:xfrm flipV="1">
              <a:off x="2879639" y="3866485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21" name="Text Box 20"/>
            <p:cNvSpPr txBox="1">
              <a:spLocks noChangeArrowheads="1"/>
            </p:cNvSpPr>
            <p:nvPr/>
          </p:nvSpPr>
          <p:spPr bwMode="auto">
            <a:xfrm>
              <a:off x="3027277" y="349183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PORT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3914" name="Group 4"/>
          <p:cNvGrpSpPr>
            <a:grpSpLocks/>
          </p:cNvGrpSpPr>
          <p:nvPr/>
        </p:nvGrpSpPr>
        <p:grpSpPr bwMode="auto">
          <a:xfrm>
            <a:off x="2892425" y="4249738"/>
            <a:ext cx="2562225" cy="393700"/>
            <a:chOff x="2892339" y="4249072"/>
            <a:chExt cx="2562225" cy="393700"/>
          </a:xfrm>
        </p:grpSpPr>
        <p:sp>
          <p:nvSpPr>
            <p:cNvPr id="123918" name="Line 18"/>
            <p:cNvSpPr>
              <a:spLocks noChangeShapeType="1"/>
            </p:cNvSpPr>
            <p:nvPr/>
          </p:nvSpPr>
          <p:spPr bwMode="auto">
            <a:xfrm flipV="1">
              <a:off x="2892339" y="462213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19" name="Text Box 20"/>
            <p:cNvSpPr txBox="1">
              <a:spLocks noChangeArrowheads="1"/>
            </p:cNvSpPr>
            <p:nvPr/>
          </p:nvSpPr>
          <p:spPr bwMode="auto">
            <a:xfrm>
              <a:off x="3039977" y="424907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3915" name="Group 5"/>
          <p:cNvGrpSpPr>
            <a:grpSpLocks/>
          </p:cNvGrpSpPr>
          <p:nvPr/>
        </p:nvGrpSpPr>
        <p:grpSpPr bwMode="auto">
          <a:xfrm>
            <a:off x="2951163" y="5384800"/>
            <a:ext cx="2597150" cy="1076325"/>
            <a:chOff x="2951077" y="5384135"/>
            <a:chExt cx="2597150" cy="1077218"/>
          </a:xfrm>
        </p:grpSpPr>
        <p:sp>
          <p:nvSpPr>
            <p:cNvPr id="123916" name="Text Box 20"/>
            <p:cNvSpPr txBox="1">
              <a:spLocks noChangeArrowheads="1"/>
            </p:cNvSpPr>
            <p:nvPr/>
          </p:nvSpPr>
          <p:spPr bwMode="auto">
            <a:xfrm>
              <a:off x="3138402" y="538413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3917" name="Line 17"/>
            <p:cNvSpPr>
              <a:spLocks noChangeShapeType="1"/>
            </p:cNvSpPr>
            <p:nvPr/>
          </p:nvSpPr>
          <p:spPr bwMode="auto">
            <a:xfrm>
              <a:off x="2951077" y="540794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2ECB71C-FD18-0746-B83B-63E3128E5766}" type="slidenum">
              <a:rPr lang="en-US" altLang="x-none" sz="1400">
                <a:solidFill>
                  <a:srgbClr val="000000"/>
                </a:solidFill>
              </a:rPr>
              <a:pPr/>
              <a:t>99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 using telnet/nc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8" y="1582738"/>
            <a:ext cx="7458075" cy="2543175"/>
          </a:xfrm>
        </p:spPr>
        <p:txBody>
          <a:bodyPr/>
          <a:lstStyle/>
          <a:p>
            <a:r>
              <a:rPr lang="en-US" altLang="x-none" dirty="0">
                <a:ea typeface="ＭＳ Ｐゴシック" charset="-128"/>
              </a:rPr>
              <a:t>Use telnet for the control channel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telnet </a:t>
            </a:r>
            <a:r>
              <a:rPr lang="en-US" altLang="x-none" dirty="0" err="1">
                <a:ea typeface="ＭＳ Ｐゴシック" charset="-128"/>
              </a:rPr>
              <a:t>ftp.gnu.org</a:t>
            </a:r>
            <a:r>
              <a:rPr lang="en-US" altLang="x-none" dirty="0">
                <a:ea typeface="ＭＳ Ｐゴシック" charset="-128"/>
              </a:rPr>
              <a:t> 21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user, pass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port </a:t>
            </a:r>
            <a:r>
              <a:rPr lang="is-IS" altLang="x-none" dirty="0">
                <a:ea typeface="ＭＳ Ｐゴシック" charset="-128"/>
              </a:rPr>
              <a:t>172,27,21,251,4,1</a:t>
            </a:r>
          </a:p>
          <a:p>
            <a:pPr lvl="1"/>
            <a:r>
              <a:rPr lang="is-IS" altLang="x-none" dirty="0">
                <a:ea typeface="ＭＳ Ｐゴシック" charset="-128"/>
              </a:rPr>
              <a:t>list</a:t>
            </a:r>
            <a:endParaRPr lang="en-US" altLang="x-none" dirty="0">
              <a:ea typeface="ＭＳ Ｐゴシック" charset="-128"/>
            </a:endParaRPr>
          </a:p>
          <a:p>
            <a:endParaRPr lang="en-US" altLang="x-none" dirty="0">
              <a:ea typeface="ＭＳ Ｐゴシック" charset="-128"/>
            </a:endParaRPr>
          </a:p>
          <a:p>
            <a:r>
              <a:rPr lang="en-US" altLang="x-none" dirty="0">
                <a:ea typeface="ＭＳ Ｐゴシック" charset="-128"/>
              </a:rPr>
              <a:t>use </a:t>
            </a:r>
            <a:r>
              <a:rPr lang="en-US" altLang="x-none" dirty="0" err="1">
                <a:ea typeface="ＭＳ Ｐゴシック" charset="-128"/>
              </a:rPr>
              <a:t>nc</a:t>
            </a:r>
            <a:r>
              <a:rPr lang="en-US" altLang="x-none" dirty="0">
                <a:ea typeface="ＭＳ Ｐゴシック" charset="-128"/>
              </a:rPr>
              <a:t> (</a:t>
            </a:r>
            <a:r>
              <a:rPr lang="en-US" altLang="x-none" dirty="0" err="1">
                <a:ea typeface="ＭＳ Ｐゴシック" charset="-128"/>
              </a:rPr>
              <a:t>NetCat</a:t>
            </a:r>
            <a:r>
              <a:rPr lang="en-US" altLang="x-none" dirty="0">
                <a:ea typeface="ＭＳ Ｐゴシック" charset="-128"/>
              </a:rPr>
              <a:t>) to receive/send data with server</a:t>
            </a:r>
          </a:p>
          <a:p>
            <a:pPr lvl="1"/>
            <a:r>
              <a:rPr lang="en-US" altLang="x-none" dirty="0" err="1">
                <a:ea typeface="ＭＳ Ｐゴシック" charset="-128"/>
              </a:rPr>
              <a:t>nc</a:t>
            </a:r>
            <a:r>
              <a:rPr lang="en-US" altLang="x-none" dirty="0">
                <a:ea typeface="ＭＳ Ｐゴシック" charset="-128"/>
              </a:rPr>
              <a:t> –v –l 1025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6001</TotalTime>
  <Words>7428</Words>
  <Application>Microsoft Macintosh PowerPoint</Application>
  <PresentationFormat>On-screen Show (4:3)</PresentationFormat>
  <Paragraphs>1555</Paragraphs>
  <Slides>107</Slides>
  <Notes>98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107</vt:i4>
      </vt:variant>
    </vt:vector>
  </HeadingPairs>
  <TitlesOfParts>
    <vt:vector size="128" baseType="lpstr">
      <vt:lpstr>DejaVu Sans</vt:lpstr>
      <vt:lpstr>ＭＳ Ｐゴシック</vt:lpstr>
      <vt:lpstr>宋体</vt:lpstr>
      <vt:lpstr>ZapfDingbats</vt:lpstr>
      <vt:lpstr>Arial</vt:lpstr>
      <vt:lpstr>Calibri</vt:lpstr>
      <vt:lpstr>Cambria Math</vt:lpstr>
      <vt:lpstr>Comic Sans MS</vt:lpstr>
      <vt:lpstr>Courier New</vt:lpstr>
      <vt:lpstr>Symbol</vt:lpstr>
      <vt:lpstr>Tahoma</vt:lpstr>
      <vt:lpstr>Times New Roman</vt:lpstr>
      <vt:lpstr>Verdana</vt:lpstr>
      <vt:lpstr>Wingdings</vt:lpstr>
      <vt:lpstr>Wingdings 2</vt:lpstr>
      <vt:lpstr>Default Design</vt:lpstr>
      <vt:lpstr>2_Default Design</vt:lpstr>
      <vt:lpstr>3_Default Design</vt:lpstr>
      <vt:lpstr>4_Default Design</vt:lpstr>
      <vt:lpstr>Photo Editor Photo</vt:lpstr>
      <vt:lpstr>Clip</vt:lpstr>
      <vt:lpstr>Network Applications: Network Programming:  UDP, TCP</vt:lpstr>
      <vt:lpstr>Outline </vt:lpstr>
      <vt:lpstr>Recap: DNS Protocol, Messages</vt:lpstr>
      <vt:lpstr>Name Encoding</vt:lpstr>
      <vt:lpstr>Message Compression  (Label Pointer)</vt:lpstr>
      <vt:lpstr>Outline </vt:lpstr>
      <vt:lpstr>High-level Picture</vt:lpstr>
      <vt:lpstr>Java Virtual Machine</vt:lpstr>
      <vt:lpstr>PowerPoint Presentation</vt:lpstr>
      <vt:lpstr>PowerPoint Presentation</vt:lpstr>
      <vt:lpstr>Comparing Traditional (e.g., C/C++) and Java Software Development</vt:lpstr>
      <vt:lpstr>High-level Picture</vt:lpstr>
      <vt:lpstr>PowerPoint Presentation</vt:lpstr>
      <vt:lpstr>PowerPoint Presentation</vt:lpstr>
      <vt:lpstr>PowerPoint Presentation</vt:lpstr>
      <vt:lpstr>PowerPoint Presentation</vt:lpstr>
      <vt:lpstr>First Java Program</vt:lpstr>
      <vt:lpstr>Another Java Program</vt:lpstr>
      <vt:lpstr>PowerPoint Presentation</vt:lpstr>
      <vt:lpstr>Java Syntax Structure: A Top-Down View</vt:lpstr>
      <vt:lpstr>The System.out.println statement </vt:lpstr>
      <vt:lpstr>Java program structure</vt:lpstr>
      <vt:lpstr>PowerPoint Presentation</vt:lpstr>
      <vt:lpstr>PowerPoint Presentation</vt:lpstr>
      <vt:lpstr>PowerPoint Presentation</vt:lpstr>
      <vt:lpstr>PowerPoint Presentation</vt:lpstr>
      <vt:lpstr>Syntax: Identifier</vt:lpstr>
      <vt:lpstr>PowerPoint Presentation</vt:lpstr>
      <vt:lpstr>PowerPoint Presentation</vt:lpstr>
      <vt:lpstr>Syntax: Strings</vt:lpstr>
      <vt:lpstr>Examples</vt:lpstr>
      <vt:lpstr>Escape Sequences</vt:lpstr>
      <vt:lpstr>Comment on syntax errors</vt:lpstr>
      <vt:lpstr>Socket Programming</vt:lpstr>
      <vt:lpstr>Services Provided by Transport</vt:lpstr>
      <vt:lpstr>Big Picture: Socket</vt:lpstr>
      <vt:lpstr>Outline </vt:lpstr>
      <vt:lpstr>DatagramSocket(Java) (Basic)</vt:lpstr>
      <vt:lpstr>Connectionless UDP: Big Picture (Java version)</vt:lpstr>
      <vt:lpstr>Example: UDPServer.java</vt:lpstr>
      <vt:lpstr>Java Server (UDP): Create Socket</vt:lpstr>
      <vt:lpstr>PowerPoint Presentation</vt:lpstr>
      <vt:lpstr>PowerPoint Presentation</vt:lpstr>
      <vt:lpstr>PowerPoint Presentation</vt:lpstr>
      <vt:lpstr>PowerPoint Presentation</vt:lpstr>
      <vt:lpstr>Per Socket State </vt:lpstr>
      <vt:lpstr>Java Server (UDP): Receiving</vt:lpstr>
      <vt:lpstr>DatagramPacket</vt:lpstr>
      <vt:lpstr>Java Server (UDP): Processing</vt:lpstr>
      <vt:lpstr>Java Server (UDP): Response</vt:lpstr>
      <vt:lpstr>Java server (UDP): Reply</vt:lpstr>
      <vt:lpstr>Example: UDPClient.java</vt:lpstr>
      <vt:lpstr>Example: Java client (UDP)</vt:lpstr>
      <vt:lpstr>Example: Java client (UDP), cont.</vt:lpstr>
      <vt:lpstr>Demo</vt:lpstr>
      <vt:lpstr>Discussion on Example Code</vt:lpstr>
      <vt:lpstr>Data Encoding/Decoding</vt:lpstr>
      <vt:lpstr>Example: Endianness of Numbers</vt:lpstr>
      <vt:lpstr>Example: String and Chars</vt:lpstr>
      <vt:lpstr>Example: Charset Troubles</vt:lpstr>
      <vt:lpstr>Encoding/Decoding as a Common Source of Errors</vt:lpstr>
      <vt:lpstr>Exercise: UDP/DNS Server Pseudocode</vt:lpstr>
      <vt:lpstr>UDP/DNS Implementation</vt:lpstr>
      <vt:lpstr>Outline </vt:lpstr>
      <vt:lpstr>PowerPoint Presentation</vt:lpstr>
      <vt:lpstr>PowerPoint Presentation</vt:lpstr>
      <vt:lpstr>TCP Connection-Oriented Demux</vt:lpstr>
      <vt:lpstr>TCP Socket Big Picture</vt:lpstr>
      <vt:lpstr>Client/server Socket Workflow: TCP</vt:lpstr>
      <vt:lpstr>Server Flow</vt:lpstr>
      <vt:lpstr>ServerSocket</vt:lpstr>
      <vt:lpstr>(Client)Socket</vt:lpstr>
      <vt:lpstr>Simple TCP Example</vt:lpstr>
      <vt:lpstr>Example: Java client (TCP)</vt:lpstr>
      <vt:lpstr>OutputStream</vt:lpstr>
      <vt:lpstr>InputStream</vt:lpstr>
      <vt:lpstr>Example: Java client (TCP), cont.</vt:lpstr>
      <vt:lpstr>Example: Java server (TCP)</vt:lpstr>
      <vt:lpstr>Demo</vt:lpstr>
      <vt:lpstr>PowerPoint Presentation</vt:lpstr>
      <vt:lpstr>PowerPoint Presentation</vt:lpstr>
      <vt:lpstr>PowerPoint Presentation</vt:lpstr>
      <vt:lpstr>PowerPoint Presentation</vt:lpstr>
      <vt:lpstr>Demo</vt:lpstr>
      <vt:lpstr>Example: Java server (TCP)</vt:lpstr>
      <vt:lpstr>PowerPoint Presentation</vt:lpstr>
      <vt:lpstr>Example: Java server (TCP): Processing</vt:lpstr>
      <vt:lpstr>Example: Java server (TCP): Output</vt:lpstr>
      <vt:lpstr>Analysis</vt:lpstr>
      <vt:lpstr>Analysis</vt:lpstr>
      <vt:lpstr>Analysis</vt:lpstr>
      <vt:lpstr>Summary: Basic Socket Programming</vt:lpstr>
      <vt:lpstr>Outline </vt:lpstr>
      <vt:lpstr>FTP: the File Transfer Protocol</vt:lpstr>
      <vt:lpstr>PowerPoint Presentation</vt:lpstr>
      <vt:lpstr>FTP Protocol Design</vt:lpstr>
      <vt:lpstr>FTP: A Client-Server Application with Separate Control, Data Connections</vt:lpstr>
      <vt:lpstr>Traditional FTP: Client Specifies Port for Data Connection</vt:lpstr>
      <vt:lpstr>Example using telnet/nc</vt:lpstr>
      <vt:lpstr>Problem of the Client PORT Approach</vt:lpstr>
      <vt:lpstr>FTP PASV: Server Specifies Data Port, Client Initiates Connection</vt:lpstr>
      <vt:lpstr>Example</vt:lpstr>
      <vt:lpstr>FTP Extensions</vt:lpstr>
      <vt:lpstr>Data Transfer Structure</vt:lpstr>
      <vt:lpstr>FTP Evaluation</vt:lpstr>
      <vt:lpstr>Backup Slides</vt:lpstr>
      <vt:lpstr>DataStream</vt:lpstr>
    </vt:vector>
  </TitlesOfParts>
  <Company>Yale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I</dc:title>
  <dc:creator>Yang Richard Yang</dc:creator>
  <cp:lastModifiedBy>Microsoft Office User</cp:lastModifiedBy>
  <cp:revision>456</cp:revision>
  <cp:lastPrinted>2016-02-01T18:30:23Z</cp:lastPrinted>
  <dcterms:created xsi:type="dcterms:W3CDTF">1999-10-08T19:08:27Z</dcterms:created>
  <dcterms:modified xsi:type="dcterms:W3CDTF">2021-10-06T13:10:53Z</dcterms:modified>
</cp:coreProperties>
</file>